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2" autoAdjust="0"/>
  </p:normalViewPr>
  <p:slideViewPr>
    <p:cSldViewPr>
      <p:cViewPr>
        <p:scale>
          <a:sx n="60" d="100"/>
          <a:sy n="60" d="100"/>
        </p:scale>
        <p:origin x="-1698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71550" y="1773238"/>
            <a:ext cx="7129463" cy="1944687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th-TH" altLang="ko-KR" noProof="0" smtClean="0"/>
              <a:t>คลิกเพื่อแก้ไขลักษณะชื่อเรื่องต้นแบบ</a:t>
            </a:r>
            <a:endParaRPr lang="en-US" altLang="ko-KR" noProof="0" smtClean="0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71550" y="4097338"/>
            <a:ext cx="7129463" cy="9874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>
                <a:latin typeface="Arial" charset="0"/>
              </a:defRPr>
            </a:lvl1pPr>
          </a:lstStyle>
          <a:p>
            <a:pPr lvl="0"/>
            <a:r>
              <a:rPr lang="th-TH" altLang="ko-KR" noProof="0" smtClean="0"/>
              <a:t>คลิกเพื่อแก้ไขลักษณะชื่อเรื่องรองต้นแบบ</a:t>
            </a:r>
            <a:endParaRPr lang="en-US" altLang="ko-KR" noProof="0" smtClean="0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3C194C1B-247F-4736-AB9D-BB90DDD1C63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6C137-34E9-4E6C-8E93-1A5F5833C1E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223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60198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60198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1A251-4DFC-4EEE-A289-F51917A807F0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8824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ชื่อเรื่องและแผนภูม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18488" cy="82073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แผนภูมิ 2"/>
          <p:cNvSpPr>
            <a:spLocks noGrp="1"/>
          </p:cNvSpPr>
          <p:nvPr>
            <p:ph type="chart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th-TH" smtClean="0"/>
              <a:t>คลิกไอคอนเพื่อเพิ่มแผนภูมิ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327025" y="64770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2AC24C2E-3E60-4DC7-BFE9-96EE16C3DF7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349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3F576-06D5-4667-8ADE-729F424C8BD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624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019E5-0DEC-4383-8F62-59BE3B03035D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6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099C4-8EAC-4122-AB9E-E98B7CF13941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90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3DFC-F3CF-430F-8C4A-5769AA7BFD6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209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C078E-87E5-428A-ADC8-168E7833AD43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248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403D6-CB24-40BD-A8DA-7227651D98F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021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2C61F-C296-4F07-8F86-FA25C0C6738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144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65791-AA4D-4F6B-B992-5A688E3A06A5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125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04800"/>
            <a:ext cx="8218488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ko-KR" smtClean="0"/>
              <a:t>คลิกเพื่อแก้ไขลักษณะชื่อเรื่องต้นแบบ</a:t>
            </a:r>
            <a:endParaRPr lang="en-US" altLang="ko-KR" smtClean="0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ko-KR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ko-KR" smtClean="0"/>
              <a:t>ระดับที่สอง</a:t>
            </a:r>
          </a:p>
          <a:p>
            <a:pPr lvl="2"/>
            <a:r>
              <a:rPr lang="th-TH" altLang="ko-KR" smtClean="0"/>
              <a:t>ระดับที่สาม</a:t>
            </a:r>
          </a:p>
          <a:p>
            <a:pPr lvl="3"/>
            <a:r>
              <a:rPr lang="th-TH" altLang="ko-KR" smtClean="0"/>
              <a:t>ระดับที่สี่</a:t>
            </a:r>
          </a:p>
          <a:p>
            <a:pPr lvl="4"/>
            <a:r>
              <a:rPr lang="th-TH" altLang="ko-KR" smtClean="0"/>
              <a:t>ระดับที่ห้า</a:t>
            </a:r>
            <a:endParaRPr lang="en-US" altLang="ko-KR" smtClean="0"/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025" y="6477000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굴림" pitchFamily="50" charset="-127"/>
              </a:defRPr>
            </a:lvl1pPr>
          </a:lstStyle>
          <a:p>
            <a:fld id="{B6B5482C-A7F3-4A02-A2C0-5912C833FBDE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2989509" y="143906"/>
            <a:ext cx="4859089" cy="2240374"/>
            <a:chOff x="877" y="1296"/>
            <a:chExt cx="3875" cy="2105"/>
          </a:xfrm>
        </p:grpSpPr>
        <p:sp>
          <p:nvSpPr>
            <p:cNvPr id="7" name="Freeform 4"/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>
                <a:gd name="T0" fmla="*/ 1692 w 4040"/>
                <a:gd name="T1" fmla="*/ 12 h 1888"/>
                <a:gd name="T2" fmla="*/ 1234 w 4040"/>
                <a:gd name="T3" fmla="*/ 74 h 1888"/>
                <a:gd name="T4" fmla="*/ 828 w 4040"/>
                <a:gd name="T5" fmla="*/ 182 h 1888"/>
                <a:gd name="T6" fmla="*/ 486 w 4040"/>
                <a:gd name="T7" fmla="*/ 330 h 1888"/>
                <a:gd name="T8" fmla="*/ 226 w 4040"/>
                <a:gd name="T9" fmla="*/ 510 h 1888"/>
                <a:gd name="T10" fmla="*/ 58 w 4040"/>
                <a:gd name="T11" fmla="*/ 718 h 1888"/>
                <a:gd name="T12" fmla="*/ 0 w 4040"/>
                <a:gd name="T13" fmla="*/ 944 h 1888"/>
                <a:gd name="T14" fmla="*/ 58 w 4040"/>
                <a:gd name="T15" fmla="*/ 1170 h 1888"/>
                <a:gd name="T16" fmla="*/ 226 w 4040"/>
                <a:gd name="T17" fmla="*/ 1378 h 1888"/>
                <a:gd name="T18" fmla="*/ 486 w 4040"/>
                <a:gd name="T19" fmla="*/ 1558 h 1888"/>
                <a:gd name="T20" fmla="*/ 828 w 4040"/>
                <a:gd name="T21" fmla="*/ 1706 h 1888"/>
                <a:gd name="T22" fmla="*/ 1234 w 4040"/>
                <a:gd name="T23" fmla="*/ 1814 h 1888"/>
                <a:gd name="T24" fmla="*/ 1692 w 4040"/>
                <a:gd name="T25" fmla="*/ 1876 h 1888"/>
                <a:gd name="T26" fmla="*/ 2186 w 4040"/>
                <a:gd name="T27" fmla="*/ 1884 h 1888"/>
                <a:gd name="T28" fmla="*/ 2658 w 4040"/>
                <a:gd name="T29" fmla="*/ 1840 h 1888"/>
                <a:gd name="T30" fmla="*/ 3084 w 4040"/>
                <a:gd name="T31" fmla="*/ 1746 h 1888"/>
                <a:gd name="T32" fmla="*/ 3448 w 4040"/>
                <a:gd name="T33" fmla="*/ 1612 h 1888"/>
                <a:gd name="T34" fmla="*/ 3738 w 4040"/>
                <a:gd name="T35" fmla="*/ 1442 h 1888"/>
                <a:gd name="T36" fmla="*/ 3938 w 4040"/>
                <a:gd name="T37" fmla="*/ 1242 h 1888"/>
                <a:gd name="T38" fmla="*/ 4034 w 4040"/>
                <a:gd name="T39" fmla="*/ 1022 h 1888"/>
                <a:gd name="T40" fmla="*/ 4014 w 4040"/>
                <a:gd name="T41" fmla="*/ 790 h 1888"/>
                <a:gd name="T42" fmla="*/ 3882 w 4040"/>
                <a:gd name="T43" fmla="*/ 576 h 1888"/>
                <a:gd name="T44" fmla="*/ 3650 w 4040"/>
                <a:gd name="T45" fmla="*/ 386 h 1888"/>
                <a:gd name="T46" fmla="*/ 3334 w 4040"/>
                <a:gd name="T47" fmla="*/ 228 h 1888"/>
                <a:gd name="T48" fmla="*/ 2948 w 4040"/>
                <a:gd name="T49" fmla="*/ 106 h 1888"/>
                <a:gd name="T50" fmla="*/ 2506 w 4040"/>
                <a:gd name="T51" fmla="*/ 28 h 1888"/>
                <a:gd name="T52" fmla="*/ 2020 w 4040"/>
                <a:gd name="T53" fmla="*/ 0 h 1888"/>
                <a:gd name="T54" fmla="*/ 1606 w 4040"/>
                <a:gd name="T55" fmla="*/ 1736 h 1888"/>
                <a:gd name="T56" fmla="*/ 1164 w 4040"/>
                <a:gd name="T57" fmla="*/ 1678 h 1888"/>
                <a:gd name="T58" fmla="*/ 776 w 4040"/>
                <a:gd name="T59" fmla="*/ 1576 h 1888"/>
                <a:gd name="T60" fmla="*/ 458 w 4040"/>
                <a:gd name="T61" fmla="*/ 1436 h 1888"/>
                <a:gd name="T62" fmla="*/ 224 w 4040"/>
                <a:gd name="T63" fmla="*/ 1266 h 1888"/>
                <a:gd name="T64" fmla="*/ 88 w 4040"/>
                <a:gd name="T65" fmla="*/ 1074 h 1888"/>
                <a:gd name="T66" fmla="*/ 68 w 4040"/>
                <a:gd name="T67" fmla="*/ 864 h 1888"/>
                <a:gd name="T68" fmla="*/ 166 w 4040"/>
                <a:gd name="T69" fmla="*/ 664 h 1888"/>
                <a:gd name="T70" fmla="*/ 370 w 4040"/>
                <a:gd name="T71" fmla="*/ 486 h 1888"/>
                <a:gd name="T72" fmla="*/ 662 w 4040"/>
                <a:gd name="T73" fmla="*/ 336 h 1888"/>
                <a:gd name="T74" fmla="*/ 1028 w 4040"/>
                <a:gd name="T75" fmla="*/ 222 h 1888"/>
                <a:gd name="T76" fmla="*/ 1454 w 4040"/>
                <a:gd name="T77" fmla="*/ 148 h 1888"/>
                <a:gd name="T78" fmla="*/ 1922 w 4040"/>
                <a:gd name="T79" fmla="*/ 120 h 1888"/>
                <a:gd name="T80" fmla="*/ 2392 w 4040"/>
                <a:gd name="T81" fmla="*/ 148 h 1888"/>
                <a:gd name="T82" fmla="*/ 2818 w 4040"/>
                <a:gd name="T83" fmla="*/ 222 h 1888"/>
                <a:gd name="T84" fmla="*/ 3184 w 4040"/>
                <a:gd name="T85" fmla="*/ 336 h 1888"/>
                <a:gd name="T86" fmla="*/ 3476 w 4040"/>
                <a:gd name="T87" fmla="*/ 486 h 1888"/>
                <a:gd name="T88" fmla="*/ 3680 w 4040"/>
                <a:gd name="T89" fmla="*/ 664 h 1888"/>
                <a:gd name="T90" fmla="*/ 3778 w 4040"/>
                <a:gd name="T91" fmla="*/ 864 h 1888"/>
                <a:gd name="T92" fmla="*/ 3758 w 4040"/>
                <a:gd name="T93" fmla="*/ 1074 h 1888"/>
                <a:gd name="T94" fmla="*/ 3622 w 4040"/>
                <a:gd name="T95" fmla="*/ 1266 h 1888"/>
                <a:gd name="T96" fmla="*/ 3388 w 4040"/>
                <a:gd name="T97" fmla="*/ 1436 h 1888"/>
                <a:gd name="T98" fmla="*/ 3070 w 4040"/>
                <a:gd name="T99" fmla="*/ 1576 h 1888"/>
                <a:gd name="T100" fmla="*/ 2682 w 4040"/>
                <a:gd name="T101" fmla="*/ 1678 h 1888"/>
                <a:gd name="T102" fmla="*/ 2240 w 4040"/>
                <a:gd name="T103" fmla="*/ 1736 h 1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7C16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gray">
            <a:xfrm>
              <a:off x="2407" y="1296"/>
              <a:ext cx="720" cy="69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pic>
        <p:nvPicPr>
          <p:cNvPr id="22" name="รูปภาพ 21">
            <a:extLst>
              <a:ext uri="{FF2B5EF4-FFF2-40B4-BE49-F238E27FC236}">
                <a16:creationId xmlns="" xmlns:a16="http://schemas.microsoft.com/office/drawing/2014/main" id="{D86D1BCB-6A1F-4A01-9B4B-020760C9E9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156" y="645729"/>
            <a:ext cx="309034" cy="46355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529190" y="462948"/>
            <a:ext cx="134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1.</a:t>
            </a:r>
            <a:r>
              <a:rPr lang="th-TH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ร้องเรียนด้วยตนเอง</a:t>
            </a:r>
            <a:endParaRPr lang="en-US" b="1" dirty="0">
              <a:solidFill>
                <a:srgbClr val="7030A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pic>
        <p:nvPicPr>
          <p:cNvPr id="24" name="รูปภาพ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569" y="47496"/>
            <a:ext cx="465726" cy="46572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359490" y="-36592"/>
            <a:ext cx="1429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FF00"/>
                </a:solidFill>
                <a:latin typeface="TH NiramitIT๙" pitchFamily="2" charset="-34"/>
                <a:cs typeface="TH NiramitIT๙" pitchFamily="2" charset="-34"/>
              </a:rPr>
              <a:t>2. ร้องเรียนทางโทรศัพท์  </a:t>
            </a:r>
          </a:p>
          <a:p>
            <a:r>
              <a:rPr lang="th-TH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H NiramitIT๙" pitchFamily="2" charset="-34"/>
                <a:cs typeface="TH NiramitIT๙" pitchFamily="2" charset="-34"/>
              </a:rPr>
              <a:t>1567</a:t>
            </a:r>
            <a:endParaRPr lang="en-US" sz="2400" b="1" dirty="0">
              <a:solidFill>
                <a:schemeClr val="tx2">
                  <a:lumMod val="40000"/>
                  <a:lumOff val="60000"/>
                </a:schemeClr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pic>
        <p:nvPicPr>
          <p:cNvPr id="26" name="รูปภาพ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428" y="-52038"/>
            <a:ext cx="864741" cy="86474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307100" y="462947"/>
            <a:ext cx="1377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๓</a:t>
            </a:r>
            <a:r>
              <a:rPr lang="th-TH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. ร้องเรียนทางจดหมาย</a:t>
            </a:r>
            <a:endParaRPr lang="en-US" b="1" dirty="0">
              <a:solidFill>
                <a:srgbClr val="7030A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pic>
        <p:nvPicPr>
          <p:cNvPr id="28" name="รูปภาพ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947" y="1333573"/>
            <a:ext cx="624151" cy="62415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213251" y="1947617"/>
            <a:ext cx="1377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4. ร้องเรียนทาง </a:t>
            </a:r>
            <a:r>
              <a:rPr lang="en-US" b="1" dirty="0" smtClean="0">
                <a:solidFill>
                  <a:srgbClr val="7030A0"/>
                </a:solidFill>
                <a:latin typeface="TH NiramitIT๙" pitchFamily="2" charset="-34"/>
                <a:cs typeface="TH NiramitIT๙" pitchFamily="2" charset="-34"/>
              </a:rPr>
              <a:t>FACEBOOK : </a:t>
            </a:r>
            <a:r>
              <a:rPr lang="th-TH" b="1" dirty="0" smtClean="0">
                <a:solidFill>
                  <a:srgbClr val="C00000"/>
                </a:solidFill>
                <a:latin typeface="TH NiramitIT๙" pitchFamily="2" charset="-34"/>
                <a:cs typeface="TH NiramitIT๙" pitchFamily="2" charset="-34"/>
              </a:rPr>
              <a:t>ศูนย์ดำรงธรรมจังหวัดน่าน</a:t>
            </a:r>
            <a:endParaRPr lang="en-US" b="1" dirty="0">
              <a:solidFill>
                <a:srgbClr val="C0000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grpSp>
        <p:nvGrpSpPr>
          <p:cNvPr id="57" name="Group 59"/>
          <p:cNvGrpSpPr>
            <a:grpSpLocks/>
          </p:cNvGrpSpPr>
          <p:nvPr/>
        </p:nvGrpSpPr>
        <p:grpSpPr bwMode="auto">
          <a:xfrm>
            <a:off x="970249" y="1855387"/>
            <a:ext cx="7356134" cy="4433888"/>
            <a:chOff x="816" y="807"/>
            <a:chExt cx="3744" cy="2793"/>
          </a:xfrm>
        </p:grpSpPr>
        <p:sp>
          <p:nvSpPr>
            <p:cNvPr id="58" name="Freeform 4"/>
            <p:cNvSpPr>
              <a:spLocks noEditPoints="1"/>
            </p:cNvSpPr>
            <p:nvPr/>
          </p:nvSpPr>
          <p:spPr bwMode="gray">
            <a:xfrm>
              <a:off x="816" y="1056"/>
              <a:ext cx="3744" cy="2544"/>
            </a:xfrm>
            <a:custGeom>
              <a:avLst/>
              <a:gdLst>
                <a:gd name="T0" fmla="*/ 1092 w 2820"/>
                <a:gd name="T1" fmla="*/ 50 h 2912"/>
                <a:gd name="T2" fmla="*/ 822 w 2820"/>
                <a:gd name="T3" fmla="*/ 168 h 2912"/>
                <a:gd name="T4" fmla="*/ 594 w 2820"/>
                <a:gd name="T5" fmla="*/ 300 h 2912"/>
                <a:gd name="T6" fmla="*/ 406 w 2820"/>
                <a:gd name="T7" fmla="*/ 446 h 2912"/>
                <a:gd name="T8" fmla="*/ 254 w 2820"/>
                <a:gd name="T9" fmla="*/ 604 h 2912"/>
                <a:gd name="T10" fmla="*/ 140 w 2820"/>
                <a:gd name="T11" fmla="*/ 772 h 2912"/>
                <a:gd name="T12" fmla="*/ 60 w 2820"/>
                <a:gd name="T13" fmla="*/ 944 h 2912"/>
                <a:gd name="T14" fmla="*/ 14 w 2820"/>
                <a:gd name="T15" fmla="*/ 1122 h 2912"/>
                <a:gd name="T16" fmla="*/ 0 w 2820"/>
                <a:gd name="T17" fmla="*/ 1300 h 2912"/>
                <a:gd name="T18" fmla="*/ 18 w 2820"/>
                <a:gd name="T19" fmla="*/ 1476 h 2912"/>
                <a:gd name="T20" fmla="*/ 64 w 2820"/>
                <a:gd name="T21" fmla="*/ 1650 h 2912"/>
                <a:gd name="T22" fmla="*/ 138 w 2820"/>
                <a:gd name="T23" fmla="*/ 1818 h 2912"/>
                <a:gd name="T24" fmla="*/ 238 w 2820"/>
                <a:gd name="T25" fmla="*/ 1978 h 2912"/>
                <a:gd name="T26" fmla="*/ 364 w 2820"/>
                <a:gd name="T27" fmla="*/ 2126 h 2912"/>
                <a:gd name="T28" fmla="*/ 512 w 2820"/>
                <a:gd name="T29" fmla="*/ 2262 h 2912"/>
                <a:gd name="T30" fmla="*/ 684 w 2820"/>
                <a:gd name="T31" fmla="*/ 2382 h 2912"/>
                <a:gd name="T32" fmla="*/ 874 w 2820"/>
                <a:gd name="T33" fmla="*/ 2484 h 2912"/>
                <a:gd name="T34" fmla="*/ 1086 w 2820"/>
                <a:gd name="T35" fmla="*/ 2564 h 2912"/>
                <a:gd name="T36" fmla="*/ 1314 w 2820"/>
                <a:gd name="T37" fmla="*/ 2622 h 2912"/>
                <a:gd name="T38" fmla="*/ 1558 w 2820"/>
                <a:gd name="T39" fmla="*/ 2654 h 2912"/>
                <a:gd name="T40" fmla="*/ 1818 w 2820"/>
                <a:gd name="T41" fmla="*/ 2658 h 2912"/>
                <a:gd name="T42" fmla="*/ 2090 w 2820"/>
                <a:gd name="T43" fmla="*/ 2632 h 2912"/>
                <a:gd name="T44" fmla="*/ 2374 w 2820"/>
                <a:gd name="T45" fmla="*/ 2574 h 2912"/>
                <a:gd name="T46" fmla="*/ 2544 w 2820"/>
                <a:gd name="T47" fmla="*/ 2912 h 2912"/>
                <a:gd name="T48" fmla="*/ 1868 w 2820"/>
                <a:gd name="T49" fmla="*/ 1552 h 2912"/>
                <a:gd name="T50" fmla="*/ 1956 w 2820"/>
                <a:gd name="T51" fmla="*/ 1914 h 2912"/>
                <a:gd name="T52" fmla="*/ 1788 w 2820"/>
                <a:gd name="T53" fmla="*/ 1936 h 2912"/>
                <a:gd name="T54" fmla="*/ 1616 w 2820"/>
                <a:gd name="T55" fmla="*/ 1934 h 2912"/>
                <a:gd name="T56" fmla="*/ 1442 w 2820"/>
                <a:gd name="T57" fmla="*/ 1912 h 2912"/>
                <a:gd name="T58" fmla="*/ 1272 w 2820"/>
                <a:gd name="T59" fmla="*/ 1872 h 2912"/>
                <a:gd name="T60" fmla="*/ 1108 w 2820"/>
                <a:gd name="T61" fmla="*/ 1812 h 2912"/>
                <a:gd name="T62" fmla="*/ 952 w 2820"/>
                <a:gd name="T63" fmla="*/ 1736 h 2912"/>
                <a:gd name="T64" fmla="*/ 810 w 2820"/>
                <a:gd name="T65" fmla="*/ 1646 h 2912"/>
                <a:gd name="T66" fmla="*/ 684 w 2820"/>
                <a:gd name="T67" fmla="*/ 1542 h 2912"/>
                <a:gd name="T68" fmla="*/ 578 w 2820"/>
                <a:gd name="T69" fmla="*/ 1428 h 2912"/>
                <a:gd name="T70" fmla="*/ 494 w 2820"/>
                <a:gd name="T71" fmla="*/ 1304 h 2912"/>
                <a:gd name="T72" fmla="*/ 438 w 2820"/>
                <a:gd name="T73" fmla="*/ 1170 h 2912"/>
                <a:gd name="T74" fmla="*/ 410 w 2820"/>
                <a:gd name="T75" fmla="*/ 1032 h 2912"/>
                <a:gd name="T76" fmla="*/ 416 w 2820"/>
                <a:gd name="T77" fmla="*/ 888 h 2912"/>
                <a:gd name="T78" fmla="*/ 460 w 2820"/>
                <a:gd name="T79" fmla="*/ 742 h 2912"/>
                <a:gd name="T80" fmla="*/ 544 w 2820"/>
                <a:gd name="T81" fmla="*/ 592 h 2912"/>
                <a:gd name="T82" fmla="*/ 670 w 2820"/>
                <a:gd name="T83" fmla="*/ 444 h 2912"/>
                <a:gd name="T84" fmla="*/ 844 w 2820"/>
                <a:gd name="T85" fmla="*/ 298 h 2912"/>
                <a:gd name="T86" fmla="*/ 1070 w 2820"/>
                <a:gd name="T87" fmla="*/ 154 h 2912"/>
                <a:gd name="T88" fmla="*/ 1348 w 2820"/>
                <a:gd name="T89" fmla="*/ 16 h 2912"/>
                <a:gd name="T90" fmla="*/ 1244 w 2820"/>
                <a:gd name="T91" fmla="*/ 0 h 2912"/>
                <a:gd name="T92" fmla="*/ 2820 w 2820"/>
                <a:gd name="T93" fmla="*/ 1934 h 2912"/>
                <a:gd name="T94" fmla="*/ 2820 w 2820"/>
                <a:gd name="T95" fmla="*/ 1934 h 2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820" h="2912">
                  <a:moveTo>
                    <a:pt x="1244" y="0"/>
                  </a:moveTo>
                  <a:lnTo>
                    <a:pt x="1092" y="50"/>
                  </a:lnTo>
                  <a:lnTo>
                    <a:pt x="952" y="106"/>
                  </a:lnTo>
                  <a:lnTo>
                    <a:pt x="822" y="168"/>
                  </a:lnTo>
                  <a:lnTo>
                    <a:pt x="704" y="232"/>
                  </a:lnTo>
                  <a:lnTo>
                    <a:pt x="594" y="300"/>
                  </a:lnTo>
                  <a:lnTo>
                    <a:pt x="494" y="372"/>
                  </a:lnTo>
                  <a:lnTo>
                    <a:pt x="406" y="446"/>
                  </a:lnTo>
                  <a:lnTo>
                    <a:pt x="324" y="524"/>
                  </a:lnTo>
                  <a:lnTo>
                    <a:pt x="254" y="604"/>
                  </a:lnTo>
                  <a:lnTo>
                    <a:pt x="192" y="686"/>
                  </a:lnTo>
                  <a:lnTo>
                    <a:pt x="140" y="772"/>
                  </a:lnTo>
                  <a:lnTo>
                    <a:pt x="96" y="856"/>
                  </a:lnTo>
                  <a:lnTo>
                    <a:pt x="60" y="944"/>
                  </a:lnTo>
                  <a:lnTo>
                    <a:pt x="32" y="1032"/>
                  </a:lnTo>
                  <a:lnTo>
                    <a:pt x="14" y="1122"/>
                  </a:lnTo>
                  <a:lnTo>
                    <a:pt x="2" y="1210"/>
                  </a:lnTo>
                  <a:lnTo>
                    <a:pt x="0" y="1300"/>
                  </a:lnTo>
                  <a:lnTo>
                    <a:pt x="4" y="1388"/>
                  </a:lnTo>
                  <a:lnTo>
                    <a:pt x="18" y="1476"/>
                  </a:lnTo>
                  <a:lnTo>
                    <a:pt x="36" y="1564"/>
                  </a:lnTo>
                  <a:lnTo>
                    <a:pt x="64" y="1650"/>
                  </a:lnTo>
                  <a:lnTo>
                    <a:pt x="96" y="1736"/>
                  </a:lnTo>
                  <a:lnTo>
                    <a:pt x="138" y="1818"/>
                  </a:lnTo>
                  <a:lnTo>
                    <a:pt x="184" y="1900"/>
                  </a:lnTo>
                  <a:lnTo>
                    <a:pt x="238" y="1978"/>
                  </a:lnTo>
                  <a:lnTo>
                    <a:pt x="298" y="2054"/>
                  </a:lnTo>
                  <a:lnTo>
                    <a:pt x="364" y="2126"/>
                  </a:lnTo>
                  <a:lnTo>
                    <a:pt x="434" y="2196"/>
                  </a:lnTo>
                  <a:lnTo>
                    <a:pt x="512" y="2262"/>
                  </a:lnTo>
                  <a:lnTo>
                    <a:pt x="596" y="2324"/>
                  </a:lnTo>
                  <a:lnTo>
                    <a:pt x="684" y="2382"/>
                  </a:lnTo>
                  <a:lnTo>
                    <a:pt x="776" y="2436"/>
                  </a:lnTo>
                  <a:lnTo>
                    <a:pt x="874" y="2484"/>
                  </a:lnTo>
                  <a:lnTo>
                    <a:pt x="978" y="2526"/>
                  </a:lnTo>
                  <a:lnTo>
                    <a:pt x="1086" y="2564"/>
                  </a:lnTo>
                  <a:lnTo>
                    <a:pt x="1198" y="2596"/>
                  </a:lnTo>
                  <a:lnTo>
                    <a:pt x="1314" y="2622"/>
                  </a:lnTo>
                  <a:lnTo>
                    <a:pt x="1434" y="2642"/>
                  </a:lnTo>
                  <a:lnTo>
                    <a:pt x="1558" y="2654"/>
                  </a:lnTo>
                  <a:lnTo>
                    <a:pt x="1686" y="2660"/>
                  </a:lnTo>
                  <a:lnTo>
                    <a:pt x="1818" y="2658"/>
                  </a:lnTo>
                  <a:lnTo>
                    <a:pt x="1952" y="2650"/>
                  </a:lnTo>
                  <a:lnTo>
                    <a:pt x="2090" y="2632"/>
                  </a:lnTo>
                  <a:lnTo>
                    <a:pt x="2230" y="2608"/>
                  </a:lnTo>
                  <a:lnTo>
                    <a:pt x="2374" y="2574"/>
                  </a:lnTo>
                  <a:lnTo>
                    <a:pt x="2542" y="2912"/>
                  </a:lnTo>
                  <a:lnTo>
                    <a:pt x="2544" y="2912"/>
                  </a:lnTo>
                  <a:lnTo>
                    <a:pt x="2820" y="1934"/>
                  </a:lnTo>
                  <a:lnTo>
                    <a:pt x="1868" y="1552"/>
                  </a:lnTo>
                  <a:lnTo>
                    <a:pt x="2036" y="1894"/>
                  </a:lnTo>
                  <a:lnTo>
                    <a:pt x="1956" y="1914"/>
                  </a:lnTo>
                  <a:lnTo>
                    <a:pt x="1872" y="1928"/>
                  </a:lnTo>
                  <a:lnTo>
                    <a:pt x="1788" y="1936"/>
                  </a:lnTo>
                  <a:lnTo>
                    <a:pt x="1702" y="1938"/>
                  </a:lnTo>
                  <a:lnTo>
                    <a:pt x="1616" y="1934"/>
                  </a:lnTo>
                  <a:lnTo>
                    <a:pt x="1528" y="1926"/>
                  </a:lnTo>
                  <a:lnTo>
                    <a:pt x="1442" y="1912"/>
                  </a:lnTo>
                  <a:lnTo>
                    <a:pt x="1356" y="1894"/>
                  </a:lnTo>
                  <a:lnTo>
                    <a:pt x="1272" y="1872"/>
                  </a:lnTo>
                  <a:lnTo>
                    <a:pt x="1188" y="1844"/>
                  </a:lnTo>
                  <a:lnTo>
                    <a:pt x="1108" y="1812"/>
                  </a:lnTo>
                  <a:lnTo>
                    <a:pt x="1028" y="1776"/>
                  </a:lnTo>
                  <a:lnTo>
                    <a:pt x="952" y="1736"/>
                  </a:lnTo>
                  <a:lnTo>
                    <a:pt x="880" y="1692"/>
                  </a:lnTo>
                  <a:lnTo>
                    <a:pt x="810" y="1646"/>
                  </a:lnTo>
                  <a:lnTo>
                    <a:pt x="744" y="1596"/>
                  </a:lnTo>
                  <a:lnTo>
                    <a:pt x="684" y="1542"/>
                  </a:lnTo>
                  <a:lnTo>
                    <a:pt x="628" y="1486"/>
                  </a:lnTo>
                  <a:lnTo>
                    <a:pt x="578" y="1428"/>
                  </a:lnTo>
                  <a:lnTo>
                    <a:pt x="532" y="1366"/>
                  </a:lnTo>
                  <a:lnTo>
                    <a:pt x="494" y="1304"/>
                  </a:lnTo>
                  <a:lnTo>
                    <a:pt x="462" y="1238"/>
                  </a:lnTo>
                  <a:lnTo>
                    <a:pt x="438" y="1170"/>
                  </a:lnTo>
                  <a:lnTo>
                    <a:pt x="420" y="1102"/>
                  </a:lnTo>
                  <a:lnTo>
                    <a:pt x="410" y="1032"/>
                  </a:lnTo>
                  <a:lnTo>
                    <a:pt x="410" y="960"/>
                  </a:lnTo>
                  <a:lnTo>
                    <a:pt x="416" y="888"/>
                  </a:lnTo>
                  <a:lnTo>
                    <a:pt x="434" y="816"/>
                  </a:lnTo>
                  <a:lnTo>
                    <a:pt x="460" y="742"/>
                  </a:lnTo>
                  <a:lnTo>
                    <a:pt x="496" y="668"/>
                  </a:lnTo>
                  <a:lnTo>
                    <a:pt x="544" y="592"/>
                  </a:lnTo>
                  <a:lnTo>
                    <a:pt x="602" y="518"/>
                  </a:lnTo>
                  <a:lnTo>
                    <a:pt x="670" y="444"/>
                  </a:lnTo>
                  <a:lnTo>
                    <a:pt x="752" y="370"/>
                  </a:lnTo>
                  <a:lnTo>
                    <a:pt x="844" y="298"/>
                  </a:lnTo>
                  <a:lnTo>
                    <a:pt x="950" y="226"/>
                  </a:lnTo>
                  <a:lnTo>
                    <a:pt x="1070" y="154"/>
                  </a:lnTo>
                  <a:lnTo>
                    <a:pt x="1202" y="84"/>
                  </a:lnTo>
                  <a:lnTo>
                    <a:pt x="1348" y="16"/>
                  </a:lnTo>
                  <a:lnTo>
                    <a:pt x="1244" y="0"/>
                  </a:lnTo>
                  <a:lnTo>
                    <a:pt x="1244" y="0"/>
                  </a:lnTo>
                  <a:lnTo>
                    <a:pt x="1244" y="0"/>
                  </a:lnTo>
                  <a:close/>
                  <a:moveTo>
                    <a:pt x="2820" y="1934"/>
                  </a:moveTo>
                  <a:lnTo>
                    <a:pt x="2820" y="1934"/>
                  </a:lnTo>
                  <a:lnTo>
                    <a:pt x="2820" y="1934"/>
                  </a:lnTo>
                  <a:close/>
                </a:path>
              </a:pathLst>
            </a:custGeom>
            <a:gradFill rotWithShape="1">
              <a:gsLst>
                <a:gs pos="0">
                  <a:srgbClr val="339966"/>
                </a:gs>
                <a:gs pos="100000">
                  <a:srgbClr val="48BDEC"/>
                </a:gs>
              </a:gsLst>
              <a:lin ang="5400000" scaled="1"/>
            </a:gradFill>
            <a:ln>
              <a:noFill/>
            </a:ln>
            <a:effectLst>
              <a:outerShdw dist="206741" dir="8249373" algn="ctr" rotWithShape="0">
                <a:srgbClr val="C1D1D3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Oval 34"/>
            <p:cNvSpPr>
              <a:spLocks noChangeArrowheads="1"/>
            </p:cNvSpPr>
            <p:nvPr/>
          </p:nvSpPr>
          <p:spPr bwMode="gray">
            <a:xfrm rot="20876594">
              <a:off x="2235" y="3032"/>
              <a:ext cx="906" cy="42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Oval 35"/>
            <p:cNvSpPr>
              <a:spLocks noChangeArrowheads="1"/>
            </p:cNvSpPr>
            <p:nvPr/>
          </p:nvSpPr>
          <p:spPr bwMode="gray">
            <a:xfrm>
              <a:off x="2531" y="2246"/>
              <a:ext cx="1074" cy="107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Oval 36"/>
            <p:cNvSpPr>
              <a:spLocks noChangeArrowheads="1"/>
            </p:cNvSpPr>
            <p:nvPr/>
          </p:nvSpPr>
          <p:spPr bwMode="gray">
            <a:xfrm>
              <a:off x="2533" y="2320"/>
              <a:ext cx="1049" cy="10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Oval 37"/>
            <p:cNvSpPr>
              <a:spLocks noChangeArrowheads="1"/>
            </p:cNvSpPr>
            <p:nvPr/>
          </p:nvSpPr>
          <p:spPr bwMode="gray">
            <a:xfrm>
              <a:off x="2584" y="2293"/>
              <a:ext cx="998" cy="98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Oval 38"/>
            <p:cNvSpPr>
              <a:spLocks noChangeArrowheads="1"/>
            </p:cNvSpPr>
            <p:nvPr/>
          </p:nvSpPr>
          <p:spPr bwMode="gray">
            <a:xfrm>
              <a:off x="2611" y="2320"/>
              <a:ext cx="888" cy="79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Oval 40"/>
            <p:cNvSpPr>
              <a:spLocks noChangeArrowheads="1"/>
            </p:cNvSpPr>
            <p:nvPr/>
          </p:nvSpPr>
          <p:spPr bwMode="gray">
            <a:xfrm rot="20827004">
              <a:off x="1152" y="2719"/>
              <a:ext cx="714" cy="384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66" name="Group 41"/>
            <p:cNvGrpSpPr>
              <a:grpSpLocks/>
            </p:cNvGrpSpPr>
            <p:nvPr/>
          </p:nvGrpSpPr>
          <p:grpSpPr bwMode="auto">
            <a:xfrm>
              <a:off x="1329" y="2131"/>
              <a:ext cx="901" cy="942"/>
              <a:chOff x="1170" y="2268"/>
              <a:chExt cx="878" cy="893"/>
            </a:xfrm>
          </p:grpSpPr>
          <p:sp>
            <p:nvSpPr>
              <p:cNvPr id="79" name="Oval 42"/>
              <p:cNvSpPr>
                <a:spLocks noChangeArrowheads="1"/>
              </p:cNvSpPr>
              <p:nvPr/>
            </p:nvSpPr>
            <p:spPr bwMode="gray">
              <a:xfrm>
                <a:off x="1170" y="2301"/>
                <a:ext cx="842" cy="860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Oval 43"/>
              <p:cNvSpPr>
                <a:spLocks noChangeArrowheads="1"/>
              </p:cNvSpPr>
              <p:nvPr/>
            </p:nvSpPr>
            <p:spPr bwMode="gray">
              <a:xfrm>
                <a:off x="1198" y="2268"/>
                <a:ext cx="821" cy="83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Oval 44"/>
              <p:cNvSpPr>
                <a:spLocks noChangeArrowheads="1"/>
              </p:cNvSpPr>
              <p:nvPr/>
            </p:nvSpPr>
            <p:spPr bwMode="gray">
              <a:xfrm>
                <a:off x="1267" y="2358"/>
                <a:ext cx="781" cy="78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Oval 45"/>
              <p:cNvSpPr>
                <a:spLocks noChangeArrowheads="1"/>
              </p:cNvSpPr>
              <p:nvPr/>
            </p:nvSpPr>
            <p:spPr bwMode="gray">
              <a:xfrm>
                <a:off x="1275" y="2358"/>
                <a:ext cx="695" cy="63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7" name="Oval 47"/>
            <p:cNvSpPr>
              <a:spLocks noChangeArrowheads="1"/>
            </p:cNvSpPr>
            <p:nvPr/>
          </p:nvSpPr>
          <p:spPr bwMode="gray">
            <a:xfrm>
              <a:off x="816" y="1486"/>
              <a:ext cx="576" cy="336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Oval 48"/>
            <p:cNvSpPr>
              <a:spLocks noChangeArrowheads="1"/>
            </p:cNvSpPr>
            <p:nvPr/>
          </p:nvSpPr>
          <p:spPr bwMode="gray">
            <a:xfrm>
              <a:off x="864" y="1104"/>
              <a:ext cx="645" cy="6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Oval 49"/>
            <p:cNvSpPr>
              <a:spLocks noChangeArrowheads="1"/>
            </p:cNvSpPr>
            <p:nvPr/>
          </p:nvSpPr>
          <p:spPr bwMode="gray">
            <a:xfrm>
              <a:off x="872" y="1107"/>
              <a:ext cx="630" cy="63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Oval 50"/>
            <p:cNvSpPr>
              <a:spLocks noChangeArrowheads="1"/>
            </p:cNvSpPr>
            <p:nvPr/>
          </p:nvSpPr>
          <p:spPr bwMode="gray">
            <a:xfrm>
              <a:off x="879" y="1114"/>
              <a:ext cx="599" cy="58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Oval 51"/>
            <p:cNvSpPr>
              <a:spLocks noChangeArrowheads="1"/>
            </p:cNvSpPr>
            <p:nvPr/>
          </p:nvSpPr>
          <p:spPr bwMode="gray">
            <a:xfrm>
              <a:off x="913" y="1130"/>
              <a:ext cx="534" cy="4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Oval 53"/>
            <p:cNvSpPr>
              <a:spLocks noChangeArrowheads="1"/>
            </p:cNvSpPr>
            <p:nvPr/>
          </p:nvSpPr>
          <p:spPr bwMode="gray">
            <a:xfrm>
              <a:off x="1614" y="1152"/>
              <a:ext cx="432" cy="144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Oval 54"/>
            <p:cNvSpPr>
              <a:spLocks noChangeArrowheads="1"/>
            </p:cNvSpPr>
            <p:nvPr/>
          </p:nvSpPr>
          <p:spPr bwMode="gray">
            <a:xfrm>
              <a:off x="1691" y="816"/>
              <a:ext cx="430" cy="43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Oval 55"/>
            <p:cNvSpPr>
              <a:spLocks noChangeArrowheads="1"/>
            </p:cNvSpPr>
            <p:nvPr/>
          </p:nvSpPr>
          <p:spPr bwMode="gray">
            <a:xfrm>
              <a:off x="1697" y="818"/>
              <a:ext cx="419" cy="42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Oval 56"/>
            <p:cNvSpPr>
              <a:spLocks noChangeArrowheads="1"/>
            </p:cNvSpPr>
            <p:nvPr/>
          </p:nvSpPr>
          <p:spPr bwMode="gray">
            <a:xfrm>
              <a:off x="1701" y="822"/>
              <a:ext cx="399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Oval 57"/>
            <p:cNvSpPr>
              <a:spLocks noChangeArrowheads="1"/>
            </p:cNvSpPr>
            <p:nvPr/>
          </p:nvSpPr>
          <p:spPr bwMode="gray">
            <a:xfrm>
              <a:off x="1724" y="834"/>
              <a:ext cx="355" cy="31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Text Box 58"/>
            <p:cNvSpPr txBox="1">
              <a:spLocks noChangeArrowheads="1"/>
            </p:cNvSpPr>
            <p:nvPr/>
          </p:nvSpPr>
          <p:spPr bwMode="gray">
            <a:xfrm>
              <a:off x="1845" y="807"/>
              <a:ext cx="64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H SarabunIT๙" pitchFamily="34" charset="-34"/>
                  <a:cs typeface="TH SarabunIT๙" pitchFamily="34" charset="-34"/>
                </a:rPr>
                <a:t>ศดธ.นน</a:t>
              </a:r>
              <a:r>
                <a:rPr kumimoji="0" lang="th-TH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H SarabunIT๙" pitchFamily="34" charset="-34"/>
                  <a:cs typeface="TH SarabunIT๙" pitchFamily="34" charset="-34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H SarabunIT๙" pitchFamily="34" charset="-34"/>
                  <a:cs typeface="TH SarabunIT๙" pitchFamily="34" charset="-34"/>
                </a:rPr>
                <a:t>บันทึกลงในระบบ</a:t>
              </a: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sp>
        <p:nvSpPr>
          <p:cNvPr id="84" name="Text Box 58"/>
          <p:cNvSpPr txBox="1">
            <a:spLocks noChangeArrowheads="1"/>
          </p:cNvSpPr>
          <p:nvPr/>
        </p:nvSpPr>
        <p:spPr bwMode="gray">
          <a:xfrm>
            <a:off x="803248" y="2539600"/>
            <a:ext cx="20872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ส่งหน่วยงานตามอำนาจหน้าที่ตรวจสอบข้อเท็จจริง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5" name="Text Box 58"/>
          <p:cNvSpPr txBox="1">
            <a:spLocks noChangeArrowheads="1"/>
          </p:cNvSpPr>
          <p:nvPr/>
        </p:nvSpPr>
        <p:spPr bwMode="gray">
          <a:xfrm>
            <a:off x="1818523" y="4351988"/>
            <a:ext cx="208728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หน่วยงานตามอำนาจหน้าที่ตรวจสอบข้อเท็จจริงรายงานผลให้</a:t>
            </a:r>
            <a:r>
              <a:rPr kumimoji="0" lang="th-TH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ศดธ.นน</a:t>
            </a:r>
            <a:r>
              <a:rPr kumimoji="0" lang="th-TH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.ทราบ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86" name="Text Box 58"/>
          <p:cNvSpPr txBox="1">
            <a:spLocks noChangeArrowheads="1"/>
          </p:cNvSpPr>
          <p:nvPr/>
        </p:nvSpPr>
        <p:spPr bwMode="gray">
          <a:xfrm>
            <a:off x="4313504" y="4540262"/>
            <a:ext cx="20872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แจ้งผู้ร้องทราบ/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H SarabunIT๙" pitchFamily="34" charset="-34"/>
                <a:cs typeface="TH SarabunIT๙" pitchFamily="34" charset="-34"/>
              </a:rPr>
              <a:t>ยุติเรื่อง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1" name="Rectangle 5"/>
          <p:cNvSpPr>
            <a:spLocks noChangeArrowheads="1"/>
          </p:cNvSpPr>
          <p:nvPr/>
        </p:nvSpPr>
        <p:spPr bwMode="gray">
          <a:xfrm>
            <a:off x="610770" y="6367338"/>
            <a:ext cx="7772516" cy="78063"/>
          </a:xfrm>
          <a:prstGeom prst="rect">
            <a:avLst/>
          </a:prstGeom>
          <a:gradFill rotWithShape="1">
            <a:gsLst>
              <a:gs pos="0">
                <a:srgbClr val="5F5F5F">
                  <a:gamma/>
                  <a:tint val="30196"/>
                  <a:invGamma/>
                </a:srgbClr>
              </a:gs>
              <a:gs pos="100000">
                <a:srgbClr val="5F5F5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350790" y="3468892"/>
            <a:ext cx="6084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TH SarabunIT๙" pitchFamily="34" charset="-34"/>
                <a:cs typeface="TH SarabunIT๙" pitchFamily="34" charset="-34"/>
              </a:rPr>
              <a:t>หลักเกณฑ์หรือขั้นตอนการแก้ไขปัญหาในกรณีที่มีการร้องเรียนเกี่ยวกับการให้บริการ</a:t>
            </a:r>
            <a:endParaRPr lang="en-US" sz="2000" b="1" dirty="0">
              <a:solidFill>
                <a:srgbClr val="C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881049" y="6417911"/>
            <a:ext cx="6084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TH SarabunIT๙" pitchFamily="34" charset="-34"/>
                <a:cs typeface="TH SarabunIT๙" pitchFamily="34" charset="-34"/>
              </a:rPr>
              <a:t>ระยะเวลาการดำเนินการแก้ไขปัญหาข้อร้องเรียน 15 วันทำการ</a:t>
            </a:r>
            <a:endParaRPr lang="en-US" sz="2000" b="1" dirty="0">
              <a:solidFill>
                <a:srgbClr val="C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4337516"/>
      </p:ext>
    </p:extLst>
  </p:cSld>
  <p:clrMapOvr>
    <a:masterClrMapping/>
  </p:clrMapOvr>
</p:sld>
</file>

<file path=ppt/theme/theme1.xml><?xml version="1.0" encoding="utf-8"?>
<a:theme xmlns:a="http://schemas.openxmlformats.org/drawingml/2006/main" name="light_presentation">
  <a:themeElements>
    <a:clrScheme name="light_presentation 2">
      <a:dk1>
        <a:srgbClr val="000000"/>
      </a:dk1>
      <a:lt1>
        <a:srgbClr val="FFFFFF"/>
      </a:lt1>
      <a:dk2>
        <a:srgbClr val="003366"/>
      </a:dk2>
      <a:lt2>
        <a:srgbClr val="003399"/>
      </a:lt2>
      <a:accent1>
        <a:srgbClr val="33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DB8E2"/>
      </a:accent5>
      <a:accent6>
        <a:srgbClr val="2D8AE7"/>
      </a:accent6>
      <a:hlink>
        <a:srgbClr val="FF9999"/>
      </a:hlink>
      <a:folHlink>
        <a:srgbClr val="D2B6CE"/>
      </a:folHlink>
    </a:clrScheme>
    <a:fontScheme name="light_presenta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ight_presentation 1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_presentation 2">
        <a:dk1>
          <a:srgbClr val="000000"/>
        </a:dk1>
        <a:lt1>
          <a:srgbClr val="FFFFFF"/>
        </a:lt1>
        <a:dk2>
          <a:srgbClr val="003366"/>
        </a:dk2>
        <a:lt2>
          <a:srgbClr val="003399"/>
        </a:lt2>
        <a:accent1>
          <a:srgbClr val="33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DB8E2"/>
        </a:accent5>
        <a:accent6>
          <a:srgbClr val="2D8AE7"/>
        </a:accent6>
        <a:hlink>
          <a:srgbClr val="FF9999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light_presentation</Template>
  <TotalTime>421</TotalTime>
  <Words>81</Words>
  <Application>Microsoft Office PowerPoint</Application>
  <PresentationFormat>นำเสนอทางหน้าจอ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light_presentation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nan-3</dc:creator>
  <cp:lastModifiedBy>nan-3</cp:lastModifiedBy>
  <cp:revision>42</cp:revision>
  <dcterms:created xsi:type="dcterms:W3CDTF">2018-03-22T07:20:56Z</dcterms:created>
  <dcterms:modified xsi:type="dcterms:W3CDTF">2018-03-30T07:24:04Z</dcterms:modified>
</cp:coreProperties>
</file>