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70" r:id="rId2"/>
    <p:sldId id="27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2" autoAdjust="0"/>
  </p:normalViewPr>
  <p:slideViewPr>
    <p:cSldViewPr>
      <p:cViewPr>
        <p:scale>
          <a:sx n="60" d="100"/>
          <a:sy n="60" d="100"/>
        </p:scale>
        <p:origin x="-1650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>
                <a:latin typeface="TH SarabunIT๙" pitchFamily="34" charset="-34"/>
                <a:cs typeface="TH SarabunIT๙" pitchFamily="34" charset="-34"/>
              </a:defRPr>
            </a:pPr>
            <a:r>
              <a:rPr lang="th-TH">
                <a:latin typeface="TH SarabunIT๙" pitchFamily="34" charset="-34"/>
                <a:cs typeface="TH SarabunIT๙" pitchFamily="34" charset="-34"/>
              </a:rPr>
              <a:t>การรับเรื่องร้องเรียน – ร้องทุกข์ ตั้งแต่เปิดศูนย์ฯ (18 ก.ค. 2557) – 30 ก.ย. 2560</a:t>
            </a:r>
          </a:p>
        </c:rich>
      </c:tx>
      <c:layout/>
      <c:overlay val="0"/>
    </c:title>
    <c:autoTitleDeleted val="0"/>
    <c:view3D>
      <c:rotX val="3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การรับเรื่องร้องเรียน – ร้องทุกข์ ตั้งแต่เปิดศูนย์ฯ (18 ก.ค. 2557) – 17 มิ.ย. 2559</c:v>
                </c:pt>
              </c:strCache>
            </c:strRef>
          </c:tx>
          <c:explosion val="20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ABD-4078-AC93-863DFCB9A76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ABD-4078-AC93-863DFCB9A76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ABD-4078-AC93-863DFCB9A76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3ABD-4078-AC93-863DFCB9A76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5366-44A8-ADEB-13D17D33A15E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5366-44A8-ADEB-13D17D33A15E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5366-44A8-ADEB-13D17D33A15E}"/>
              </c:ext>
            </c:extLst>
          </c:dPt>
          <c:dLbls>
            <c:dLbl>
              <c:idx val="0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/>
              <c:txPr>
                <a:bodyPr rot="0" vert="horz"/>
                <a:lstStyle/>
                <a:p>
                  <a:pPr>
                    <a:defRPr b="1">
                      <a:latin typeface="TH SarabunIT๙" pitchFamily="34" charset="-34"/>
                      <a:cs typeface="TH SarabunIT๙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latin typeface="TH SarabunIT๙" pitchFamily="34" charset="-34"/>
                    <a:cs typeface="TH SarabunIT๙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การเกษตร</c:v>
                </c:pt>
                <c:pt idx="1">
                  <c:v>หนี้นอกระบบ</c:v>
                </c:pt>
                <c:pt idx="2">
                  <c:v>สาธารณูปโภค</c:v>
                </c:pt>
                <c:pt idx="3">
                  <c:v>ทรัพยากรธรรมชาติและสิ่งแวดล้อม</c:v>
                </c:pt>
                <c:pt idx="4">
                  <c:v>การปฏิบัติงานเจ้าหน้าที่รัฐ</c:v>
                </c:pt>
                <c:pt idx="5">
                  <c:v>ที่ดิน</c:v>
                </c:pt>
                <c:pt idx="6">
                  <c:v>ทั่วไป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23</c:v>
                </c:pt>
                <c:pt idx="1">
                  <c:v>71</c:v>
                </c:pt>
                <c:pt idx="2">
                  <c:v>203</c:v>
                </c:pt>
                <c:pt idx="3">
                  <c:v>96</c:v>
                </c:pt>
                <c:pt idx="4">
                  <c:v>209</c:v>
                </c:pt>
                <c:pt idx="5">
                  <c:v>109</c:v>
                </c:pt>
                <c:pt idx="6">
                  <c:v>405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7C-461E-83C6-E17CB7920E0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จำนวนเรื่องร้องเรียน</c:v>
                </c:pt>
              </c:strCache>
            </c:strRef>
          </c:tx>
          <c:cat>
            <c:strRef>
              <c:f>Sheet1!$A$2:$A$40</c:f>
              <c:strCache>
                <c:ptCount val="39"/>
                <c:pt idx="0">
                  <c:v>ก.ค.57</c:v>
                </c:pt>
                <c:pt idx="1">
                  <c:v>ส.ค.57</c:v>
                </c:pt>
                <c:pt idx="2">
                  <c:v>ก.ย.57</c:v>
                </c:pt>
                <c:pt idx="3">
                  <c:v>ต.ค.57</c:v>
                </c:pt>
                <c:pt idx="4">
                  <c:v>พ.ย. 57</c:v>
                </c:pt>
                <c:pt idx="5">
                  <c:v>ธ.ค.57</c:v>
                </c:pt>
                <c:pt idx="6">
                  <c:v>ม.ค.58</c:v>
                </c:pt>
                <c:pt idx="7">
                  <c:v>ก.พ.58</c:v>
                </c:pt>
                <c:pt idx="8">
                  <c:v>มี.ค.58</c:v>
                </c:pt>
                <c:pt idx="9">
                  <c:v>เม.ย.58</c:v>
                </c:pt>
                <c:pt idx="10">
                  <c:v>พ.ค.58</c:v>
                </c:pt>
                <c:pt idx="11">
                  <c:v>มิ.ย.58</c:v>
                </c:pt>
                <c:pt idx="12">
                  <c:v>ก.ค.58</c:v>
                </c:pt>
                <c:pt idx="13">
                  <c:v>ส.ค.58</c:v>
                </c:pt>
                <c:pt idx="14">
                  <c:v>ก.ย.58</c:v>
                </c:pt>
                <c:pt idx="15">
                  <c:v>ต.ค.58</c:v>
                </c:pt>
                <c:pt idx="16">
                  <c:v>พ.ย.58</c:v>
                </c:pt>
                <c:pt idx="17">
                  <c:v>ธ.ค.58</c:v>
                </c:pt>
                <c:pt idx="18">
                  <c:v>ม.ค.59</c:v>
                </c:pt>
                <c:pt idx="19">
                  <c:v>ก.พ.59</c:v>
                </c:pt>
                <c:pt idx="20">
                  <c:v>มี.ค.59</c:v>
                </c:pt>
                <c:pt idx="21">
                  <c:v>เม.ย.59</c:v>
                </c:pt>
                <c:pt idx="22">
                  <c:v>พ.ค.59</c:v>
                </c:pt>
                <c:pt idx="23">
                  <c:v>มิ.ย.59</c:v>
                </c:pt>
                <c:pt idx="24">
                  <c:v>ก.ค.59</c:v>
                </c:pt>
                <c:pt idx="25">
                  <c:v>ส.ค.59</c:v>
                </c:pt>
                <c:pt idx="26">
                  <c:v>ก.ย.59</c:v>
                </c:pt>
                <c:pt idx="27">
                  <c:v>ต.ค.59</c:v>
                </c:pt>
                <c:pt idx="28">
                  <c:v>พ.ย.59</c:v>
                </c:pt>
                <c:pt idx="29">
                  <c:v>ธ.ค.59</c:v>
                </c:pt>
                <c:pt idx="30">
                  <c:v>ม.ค.60</c:v>
                </c:pt>
                <c:pt idx="31">
                  <c:v>ก.พ.60</c:v>
                </c:pt>
                <c:pt idx="32">
                  <c:v>มี.ค.60</c:v>
                </c:pt>
                <c:pt idx="33">
                  <c:v>เม.ย.60</c:v>
                </c:pt>
                <c:pt idx="34">
                  <c:v>พ.ค.60</c:v>
                </c:pt>
                <c:pt idx="35">
                  <c:v>มิ.ย.60</c:v>
                </c:pt>
                <c:pt idx="36">
                  <c:v>ก.ค.60</c:v>
                </c:pt>
                <c:pt idx="37">
                  <c:v>ส.ค.60</c:v>
                </c:pt>
                <c:pt idx="38">
                  <c:v>ก.ย.60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>
                  <c:v>18</c:v>
                </c:pt>
                <c:pt idx="1">
                  <c:v>35</c:v>
                </c:pt>
                <c:pt idx="2">
                  <c:v>34</c:v>
                </c:pt>
                <c:pt idx="3">
                  <c:v>27</c:v>
                </c:pt>
                <c:pt idx="4">
                  <c:v>22</c:v>
                </c:pt>
                <c:pt idx="5">
                  <c:v>36</c:v>
                </c:pt>
                <c:pt idx="6">
                  <c:v>27</c:v>
                </c:pt>
                <c:pt idx="7">
                  <c:v>33</c:v>
                </c:pt>
                <c:pt idx="8">
                  <c:v>23</c:v>
                </c:pt>
                <c:pt idx="9">
                  <c:v>17</c:v>
                </c:pt>
                <c:pt idx="10">
                  <c:v>24</c:v>
                </c:pt>
                <c:pt idx="11">
                  <c:v>31</c:v>
                </c:pt>
                <c:pt idx="12">
                  <c:v>28</c:v>
                </c:pt>
                <c:pt idx="13">
                  <c:v>39</c:v>
                </c:pt>
                <c:pt idx="14">
                  <c:v>28</c:v>
                </c:pt>
                <c:pt idx="15">
                  <c:v>40</c:v>
                </c:pt>
                <c:pt idx="16">
                  <c:v>35</c:v>
                </c:pt>
                <c:pt idx="17">
                  <c:v>17</c:v>
                </c:pt>
                <c:pt idx="18">
                  <c:v>30</c:v>
                </c:pt>
                <c:pt idx="19">
                  <c:v>25</c:v>
                </c:pt>
                <c:pt idx="20">
                  <c:v>27</c:v>
                </c:pt>
                <c:pt idx="21">
                  <c:v>26</c:v>
                </c:pt>
                <c:pt idx="22">
                  <c:v>31</c:v>
                </c:pt>
                <c:pt idx="23">
                  <c:v>26</c:v>
                </c:pt>
                <c:pt idx="24">
                  <c:v>25</c:v>
                </c:pt>
                <c:pt idx="25">
                  <c:v>32</c:v>
                </c:pt>
                <c:pt idx="26">
                  <c:v>33</c:v>
                </c:pt>
                <c:pt idx="27">
                  <c:v>27</c:v>
                </c:pt>
                <c:pt idx="28">
                  <c:v>21</c:v>
                </c:pt>
                <c:pt idx="29">
                  <c:v>31</c:v>
                </c:pt>
                <c:pt idx="30">
                  <c:v>27</c:v>
                </c:pt>
                <c:pt idx="31">
                  <c:v>22</c:v>
                </c:pt>
                <c:pt idx="32">
                  <c:v>44</c:v>
                </c:pt>
                <c:pt idx="33">
                  <c:v>18</c:v>
                </c:pt>
                <c:pt idx="34">
                  <c:v>19</c:v>
                </c:pt>
                <c:pt idx="35">
                  <c:v>23</c:v>
                </c:pt>
                <c:pt idx="36">
                  <c:v>23</c:v>
                </c:pt>
                <c:pt idx="37">
                  <c:v>12</c:v>
                </c:pt>
                <c:pt idx="38">
                  <c:v>22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755648"/>
        <c:axId val="157769728"/>
      </c:lineChart>
      <c:catAx>
        <c:axId val="15775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7769728"/>
        <c:crosses val="autoZero"/>
        <c:auto val="1"/>
        <c:lblAlgn val="ctr"/>
        <c:lblOffset val="100"/>
        <c:noMultiLvlLbl val="0"/>
      </c:catAx>
      <c:valAx>
        <c:axId val="15776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755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308270676691732"/>
          <c:y val="2.470004921259843E-2"/>
          <c:w val="0.15909774436090227"/>
          <c:h val="8.000615157480314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H SarabunIT๙" pitchFamily="34" charset="-34"/>
          <a:cs typeface="TH SarabunIT๙" pitchFamily="34" charset="-34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71550" y="1773238"/>
            <a:ext cx="7129463" cy="1944687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th-TH" altLang="ko-KR" noProof="0" smtClean="0"/>
              <a:t>คลิกเพื่อแก้ไขลักษณะชื่อเรื่องต้นแบบ</a:t>
            </a:r>
            <a:endParaRPr lang="en-US" altLang="ko-KR" noProof="0" smtClean="0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71550" y="4097338"/>
            <a:ext cx="7129463" cy="9874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>
                <a:latin typeface="Arial" charset="0"/>
              </a:defRPr>
            </a:lvl1pPr>
          </a:lstStyle>
          <a:p>
            <a:pPr lvl="0"/>
            <a:r>
              <a:rPr lang="th-TH" altLang="ko-KR" noProof="0" smtClean="0"/>
              <a:t>คลิกเพื่อแก้ไขลักษณะชื่อเรื่องรองต้นแบบ</a:t>
            </a:r>
            <a:endParaRPr lang="en-US" altLang="ko-KR" noProof="0" smtClean="0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3C194C1B-247F-4736-AB9D-BB90DDD1C63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6C137-34E9-4E6C-8E93-1A5F5833C1E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22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60198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60198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1A251-4DFC-4EEE-A289-F51917A807F0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8824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ชื่อเรื่องและแผนภูม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18488" cy="82073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แผนภูมิ 2"/>
          <p:cNvSpPr>
            <a:spLocks noGrp="1"/>
          </p:cNvSpPr>
          <p:nvPr>
            <p:ph type="chart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th-TH" smtClean="0"/>
              <a:t>คลิกไอคอนเพื่อเพิ่มแผนภูมิ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2AC24C2E-3E60-4DC7-BFE9-96EE16C3DF7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349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3F576-06D5-4667-8ADE-729F424C8BD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24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019E5-0DEC-4383-8F62-59BE3B03035D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6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099C4-8EAC-4122-AB9E-E98B7CF13941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90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3DFC-F3CF-430F-8C4A-5769AA7BFD6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209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C078E-87E5-428A-ADC8-168E7833AD43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248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403D6-CB24-40BD-A8DA-7227651D98F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02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2C61F-C296-4F07-8F86-FA25C0C6738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144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65791-AA4D-4F6B-B992-5A688E3A06A5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12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04800"/>
            <a:ext cx="82184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ko-KR" smtClean="0"/>
              <a:t>คลิกเพื่อแก้ไขลักษณะชื่อเรื่องต้นแบบ</a:t>
            </a:r>
            <a:endParaRPr lang="en-US" altLang="ko-KR" smtClean="0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ko-KR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ko-KR" smtClean="0"/>
              <a:t>ระดับที่สอง</a:t>
            </a:r>
          </a:p>
          <a:p>
            <a:pPr lvl="2"/>
            <a:r>
              <a:rPr lang="th-TH" altLang="ko-KR" smtClean="0"/>
              <a:t>ระดับที่สาม</a:t>
            </a:r>
          </a:p>
          <a:p>
            <a:pPr lvl="3"/>
            <a:r>
              <a:rPr lang="th-TH" altLang="ko-KR" smtClean="0"/>
              <a:t>ระดับที่สี่</a:t>
            </a:r>
          </a:p>
          <a:p>
            <a:pPr lvl="4"/>
            <a:r>
              <a:rPr lang="th-TH" altLang="ko-KR" smtClean="0"/>
              <a:t>ระดับที่ห้า</a:t>
            </a:r>
            <a:endParaRPr lang="en-US" altLang="ko-KR" smtClean="0"/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fld id="{B6B5482C-A7F3-4A02-A2C0-5912C833FBD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/>
          <p:cNvSpPr txBox="1"/>
          <p:nvPr/>
        </p:nvSpPr>
        <p:spPr>
          <a:xfrm>
            <a:off x="574554" y="1830723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7030A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การรับเรื่องร้องเรียน – ร้องทุกข์ </a:t>
            </a:r>
            <a:r>
              <a:rPr lang="th-TH" sz="2000" b="1" dirty="0">
                <a:solidFill>
                  <a:srgbClr val="FF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ตั้งแต่เปิดศูนย์ฯ (18 ก.ค. 2557) – </a:t>
            </a:r>
            <a:r>
              <a:rPr lang="en-US" sz="2000" b="1" dirty="0" smtClean="0">
                <a:solidFill>
                  <a:srgbClr val="FF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30 </a:t>
            </a:r>
            <a:r>
              <a:rPr lang="th-TH" sz="2000" b="1" dirty="0" smtClean="0">
                <a:solidFill>
                  <a:srgbClr val="FF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ก.ย. 2560</a:t>
            </a:r>
            <a:endParaRPr lang="th-TH" sz="2000" b="1" dirty="0">
              <a:solidFill>
                <a:srgbClr val="FF000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sz="2000" dirty="0">
              <a:solidFill>
                <a:srgbClr val="00000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8238" y="2514721"/>
            <a:ext cx="486854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C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มีจำนวนเรื่องร้องทุกข์ทั้งหมด    </a:t>
            </a:r>
            <a:r>
              <a:rPr lang="th-TH" sz="2000" b="1" dirty="0" smtClean="0">
                <a:solidFill>
                  <a:srgbClr val="C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1,116   </a:t>
            </a:r>
            <a:r>
              <a:rPr lang="th-TH" sz="2000" b="1" dirty="0">
                <a:solidFill>
                  <a:srgbClr val="C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 ได้แก่</a:t>
            </a:r>
            <a:endParaRPr lang="en-US" sz="2000" dirty="0">
              <a:solidFill>
                <a:srgbClr val="C0000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เรื่องที่เกี่ยวข้องกับการเกษตร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23</a:t>
            </a:r>
            <a:r>
              <a:rPr lang="en-US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เรื่องที่เกี่ยวข้องกับหนี้นอกระบบ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71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  <a:endParaRPr lang="en-US" sz="2000" dirty="0">
              <a:solidFill>
                <a:srgbClr val="0070C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เรื่องที่เกี่ยวข้องกับสาธารณูปโภค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203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  <a:endParaRPr lang="en-US" sz="2000" dirty="0">
              <a:solidFill>
                <a:srgbClr val="0070C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เรื่องที่เกี่ยวข้องกับทรัพยากรธรรมชาติและสิ่งแวดล้อม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96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  <a:endParaRPr lang="en-US" sz="2000" dirty="0">
              <a:solidFill>
                <a:srgbClr val="0070C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เรื่องที่เกี่ยวข้องกับการปฏิบัติงานของเจ้าหน้าที่รัฐ 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  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209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  <a:endParaRPr lang="en-US" sz="2000" dirty="0">
              <a:solidFill>
                <a:srgbClr val="0070C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เรื่องที่เกี่ยวข้องกับที่ดิน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109  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  <a:endParaRPr lang="en-US" sz="2000" dirty="0">
              <a:solidFill>
                <a:srgbClr val="0070C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2000" b="1" dirty="0">
                <a:solidFill>
                  <a:srgbClr val="0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เรื่องทั่วไป (เหตุเดือดร้อนรำคาญ)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จำนวน   </a:t>
            </a:r>
            <a:r>
              <a:rPr lang="th-TH" sz="2000" b="1" dirty="0" smtClean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405 </a:t>
            </a:r>
            <a:r>
              <a:rPr lang="th-TH" sz="2000" b="1" dirty="0">
                <a:solidFill>
                  <a:srgbClr val="0070C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เรื่อง</a:t>
            </a:r>
            <a:endParaRPr lang="en-US" sz="2000" dirty="0">
              <a:solidFill>
                <a:srgbClr val="0070C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sz="2000" dirty="0">
              <a:solidFill>
                <a:srgbClr val="000000"/>
              </a:solidFill>
            </a:endParaRPr>
          </a:p>
        </p:txBody>
      </p:sp>
      <p:graphicFrame>
        <p:nvGraphicFramePr>
          <p:cNvPr id="7" name="แผนภูมิ 6"/>
          <p:cNvGraphicFramePr/>
          <p:nvPr>
            <p:extLst>
              <p:ext uri="{D42A27DB-BD31-4B8C-83A1-F6EECF244321}">
                <p14:modId xmlns:p14="http://schemas.microsoft.com/office/powerpoint/2010/main" val="3440010857"/>
              </p:ext>
            </p:extLst>
          </p:nvPr>
        </p:nvGraphicFramePr>
        <p:xfrm>
          <a:off x="4706007" y="2208314"/>
          <a:ext cx="4361793" cy="46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>
                <a:solidFill>
                  <a:srgbClr val="000000"/>
                </a:solidFill>
              </a:rPr>
              <a:pPr/>
              <a:t>1</a:t>
            </a:fld>
            <a:endParaRPr lang="th-TH" dirty="0">
              <a:solidFill>
                <a:srgbClr val="000000"/>
              </a:solidFill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869" y="-43254"/>
            <a:ext cx="6937131" cy="17342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0" y="-20753"/>
            <a:ext cx="2206869" cy="1734283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00244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854741" y="1515739"/>
            <a:ext cx="7096808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3600" b="1" dirty="0">
                <a:solidFill>
                  <a:srgbClr val="C0000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อยู่ในระดับคงที่ ประมาณ 20-40 เรื่อง/เดือน</a:t>
            </a: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080444" y="1905875"/>
            <a:ext cx="7096808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2400" b="1" dirty="0">
                <a:solidFill>
                  <a:srgbClr val="7030A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รายละเอียดตามแผนภูมิสถิติเป็นรายเดือน</a:t>
            </a: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2CFC-C5D7-4AED-95AC-D82BDA2C36C0}" type="slidenum">
              <a:rPr lang="th-TH" smtClean="0"/>
              <a:pPr/>
              <a:t>2</a:t>
            </a:fld>
            <a:endParaRPr lang="th-TH" dirty="0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869" y="-23476"/>
            <a:ext cx="6937131" cy="17342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0" y="7448"/>
            <a:ext cx="2206869" cy="1734283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2" name="สี่เหลี่ยมผืนผ้า 1"/>
          <p:cNvSpPr/>
          <p:nvPr/>
        </p:nvSpPr>
        <p:spPr>
          <a:xfrm>
            <a:off x="2908404" y="582055"/>
            <a:ext cx="5840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แนวโน้มการเพิ่มหรือลดลงของเรื่องร้องเรียนในจังหวัดน่าน</a:t>
            </a:r>
            <a:endParaRPr lang="en-US" sz="28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11" name="แผนภูมิ 10"/>
          <p:cNvGraphicFramePr/>
          <p:nvPr>
            <p:extLst>
              <p:ext uri="{D42A27DB-BD31-4B8C-83A1-F6EECF244321}">
                <p14:modId xmlns:p14="http://schemas.microsoft.com/office/powerpoint/2010/main" val="4275881444"/>
              </p:ext>
            </p:extLst>
          </p:nvPr>
        </p:nvGraphicFramePr>
        <p:xfrm>
          <a:off x="152400" y="2557808"/>
          <a:ext cx="10134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725230"/>
      </p:ext>
    </p:extLst>
  </p:cSld>
  <p:clrMapOvr>
    <a:masterClrMapping/>
  </p:clrMapOvr>
</p:sld>
</file>

<file path=ppt/theme/theme1.xml><?xml version="1.0" encoding="utf-8"?>
<a:theme xmlns:a="http://schemas.openxmlformats.org/drawingml/2006/main" name="light_presentation">
  <a:themeElements>
    <a:clrScheme name="light_presentation 2">
      <a:dk1>
        <a:srgbClr val="000000"/>
      </a:dk1>
      <a:lt1>
        <a:srgbClr val="FFFFFF"/>
      </a:lt1>
      <a:dk2>
        <a:srgbClr val="003366"/>
      </a:dk2>
      <a:lt2>
        <a:srgbClr val="003399"/>
      </a:lt2>
      <a:accent1>
        <a:srgbClr val="33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DB8E2"/>
      </a:accent5>
      <a:accent6>
        <a:srgbClr val="2D8AE7"/>
      </a:accent6>
      <a:hlink>
        <a:srgbClr val="FF9999"/>
      </a:hlink>
      <a:folHlink>
        <a:srgbClr val="D2B6CE"/>
      </a:folHlink>
    </a:clrScheme>
    <a:fontScheme name="light_presenta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ight_presentation 1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_presentation 2">
        <a:dk1>
          <a:srgbClr val="000000"/>
        </a:dk1>
        <a:lt1>
          <a:srgbClr val="FFFFFF"/>
        </a:lt1>
        <a:dk2>
          <a:srgbClr val="003366"/>
        </a:dk2>
        <a:lt2>
          <a:srgbClr val="003399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DB8E2"/>
        </a:accent5>
        <a:accent6>
          <a:srgbClr val="2D8AE7"/>
        </a:accent6>
        <a:hlink>
          <a:srgbClr val="FF9999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light_presentation</Template>
  <TotalTime>393</TotalTime>
  <Words>159</Words>
  <Application>Microsoft Office PowerPoint</Application>
  <PresentationFormat>นำเสนอทางหน้าจอ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light_presentation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nan-3</dc:creator>
  <cp:lastModifiedBy>nan-3</cp:lastModifiedBy>
  <cp:revision>39</cp:revision>
  <dcterms:created xsi:type="dcterms:W3CDTF">2018-03-22T07:20:56Z</dcterms:created>
  <dcterms:modified xsi:type="dcterms:W3CDTF">2018-03-30T06:48:18Z</dcterms:modified>
</cp:coreProperties>
</file>