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622" autoAdjust="0"/>
  </p:normalViewPr>
  <p:slideViewPr>
    <p:cSldViewPr>
      <p:cViewPr>
        <p:scale>
          <a:sx n="60" d="100"/>
          <a:sy n="60" d="100"/>
        </p:scale>
        <p:origin x="-1698" y="-2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3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971550" y="1773238"/>
            <a:ext cx="7129463" cy="1944687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th-TH" altLang="ko-KR" noProof="0" smtClean="0"/>
              <a:t>คลิกเพื่อแก้ไขลักษณะชื่อเรื่องต้นแบบ</a:t>
            </a:r>
            <a:endParaRPr lang="en-US" altLang="ko-KR" noProof="0" smtClean="0"/>
          </a:p>
        </p:txBody>
      </p:sp>
      <p:sp>
        <p:nvSpPr>
          <p:cNvPr id="13334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71550" y="4097338"/>
            <a:ext cx="7129463" cy="9874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200">
                <a:latin typeface="Arial" charset="0"/>
              </a:defRPr>
            </a:lvl1pPr>
          </a:lstStyle>
          <a:p>
            <a:pPr lvl="0"/>
            <a:r>
              <a:rPr lang="th-TH" altLang="ko-KR" noProof="0" smtClean="0"/>
              <a:t>คลิกเพื่อแก้ไขลักษณะชื่อเรื่องรองต้นแบบ</a:t>
            </a:r>
            <a:endParaRPr lang="en-US" altLang="ko-KR" noProof="0" smtClean="0"/>
          </a:p>
        </p:txBody>
      </p:sp>
      <p:sp>
        <p:nvSpPr>
          <p:cNvPr id="13335" name="Rectangle 2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553200"/>
            <a:ext cx="2133600" cy="152400"/>
          </a:xfrm>
        </p:spPr>
        <p:txBody>
          <a:bodyPr/>
          <a:lstStyle>
            <a:lvl1pPr>
              <a:defRPr sz="1400">
                <a:latin typeface="Times New Roman" pitchFamily="18" charset="0"/>
              </a:defRPr>
            </a:lvl1pPr>
          </a:lstStyle>
          <a:p>
            <a:endParaRPr lang="en-US" altLang="ko-KR"/>
          </a:p>
        </p:txBody>
      </p:sp>
      <p:sp>
        <p:nvSpPr>
          <p:cNvPr id="13336" name="Rectangle 2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553200"/>
            <a:ext cx="2895600" cy="152400"/>
          </a:xfrm>
        </p:spPr>
        <p:txBody>
          <a:bodyPr/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endParaRPr lang="en-US" altLang="ko-KR"/>
          </a:p>
        </p:txBody>
      </p:sp>
      <p:sp>
        <p:nvSpPr>
          <p:cNvPr id="13337" name="Rectangle 2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553200"/>
            <a:ext cx="2133600" cy="152400"/>
          </a:xfrm>
        </p:spPr>
        <p:txBody>
          <a:bodyPr/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fld id="{3C194C1B-247F-4736-AB9D-BB90DDD1C634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36C137-34E9-4E6C-8E93-1A5F5833C1E8}" type="slidenum">
              <a:rPr lang="ko-KR" altLang="en-US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2230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6019800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6019800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71A251-4DFC-4EEE-A289-F51917A807F0}" type="slidenum">
              <a:rPr lang="ko-KR" altLang="en-US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088247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ชื่อเรื่องและแผนภูม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18488" cy="820738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แผนภูมิ 2"/>
          <p:cNvSpPr>
            <a:spLocks noGrp="1"/>
          </p:cNvSpPr>
          <p:nvPr>
            <p:ph type="chart"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r>
              <a:rPr lang="th-TH" smtClean="0"/>
              <a:t>คลิกไอคอนเพื่อเพิ่มแผนภูมิ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>
          <a:xfrm>
            <a:off x="327025" y="6477000"/>
            <a:ext cx="25146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5943600" y="6477000"/>
            <a:ext cx="28956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>
          <a:xfrm>
            <a:off x="3276600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fld id="{2AC24C2E-3E60-4DC7-BFE9-96EE16C3DF78}" type="slidenum">
              <a:rPr lang="ko-KR" altLang="en-US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43495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13F576-06D5-4667-8ADE-729F424C8BD6}" type="slidenum">
              <a:rPr lang="ko-KR" altLang="en-US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66246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C019E5-0DEC-4383-8F62-59BE3B03035D}" type="slidenum">
              <a:rPr lang="ko-KR" altLang="en-US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46692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4099C4-8EAC-4122-AB9E-E98B7CF13941}" type="slidenum">
              <a:rPr lang="ko-KR" altLang="en-US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24907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B13DFC-F3CF-430F-8C4A-5769AA7BFD66}" type="slidenum">
              <a:rPr lang="ko-KR" altLang="en-US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22091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2C078E-87E5-428A-ADC8-168E7833AD43}" type="slidenum">
              <a:rPr lang="ko-KR" altLang="en-US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2487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9403D6-CB24-40BD-A8DA-7227651D98F8}" type="slidenum">
              <a:rPr lang="ko-KR" altLang="en-US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90218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82C61F-C296-4F07-8F86-FA25C0C67388}" type="slidenum">
              <a:rPr lang="ko-KR" altLang="en-US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11440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A65791-AA4D-4F6B-B992-5A688E3A06A5}" type="slidenum">
              <a:rPr lang="ko-KR" altLang="en-US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71254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9" name="Rectangle 21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304800"/>
            <a:ext cx="8218488" cy="820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ko-KR" smtClean="0"/>
              <a:t>คลิกเพื่อแก้ไขลักษณะชื่อเรื่องต้นแบบ</a:t>
            </a:r>
            <a:endParaRPr lang="en-US" altLang="ko-KR" smtClean="0"/>
          </a:p>
        </p:txBody>
      </p:sp>
      <p:sp>
        <p:nvSpPr>
          <p:cNvPr id="1231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ko-KR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altLang="ko-KR" smtClean="0"/>
              <a:t>ระดับที่สอง</a:t>
            </a:r>
          </a:p>
          <a:p>
            <a:pPr lvl="2"/>
            <a:r>
              <a:rPr lang="th-TH" altLang="ko-KR" smtClean="0"/>
              <a:t>ระดับที่สาม</a:t>
            </a:r>
          </a:p>
          <a:p>
            <a:pPr lvl="3"/>
            <a:r>
              <a:rPr lang="th-TH" altLang="ko-KR" smtClean="0"/>
              <a:t>ระดับที่สี่</a:t>
            </a:r>
          </a:p>
          <a:p>
            <a:pPr lvl="4"/>
            <a:r>
              <a:rPr lang="th-TH" altLang="ko-KR" smtClean="0"/>
              <a:t>ระดับที่ห้า</a:t>
            </a:r>
            <a:endParaRPr lang="en-US" altLang="ko-KR" smtClean="0"/>
          </a:p>
        </p:txBody>
      </p:sp>
      <p:sp>
        <p:nvSpPr>
          <p:cNvPr id="12311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7025" y="6477000"/>
            <a:ext cx="2514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굴림" pitchFamily="50" charset="-127"/>
              </a:defRPr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12312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43600" y="6477000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굴림" pitchFamily="50" charset="-127"/>
              </a:defRPr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12313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276600" y="6477000"/>
            <a:ext cx="2133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굴림" pitchFamily="50" charset="-127"/>
              </a:defRPr>
            </a:lvl1pPr>
          </a:lstStyle>
          <a:p>
            <a:fld id="{B6B5482C-A7F3-4A02-A2C0-5912C833FBDE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Arial" charset="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11.emf"/><Relationship Id="rId4" Type="http://schemas.openxmlformats.org/officeDocument/2006/relationships/image" Target="../media/image5.jpg"/><Relationship Id="rId9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AutoShape 21"/>
          <p:cNvSpPr>
            <a:spLocks noChangeArrowheads="1"/>
          </p:cNvSpPr>
          <p:nvPr/>
        </p:nvSpPr>
        <p:spPr bwMode="gray">
          <a:xfrm>
            <a:off x="7070077" y="4735875"/>
            <a:ext cx="1622183" cy="499141"/>
          </a:xfrm>
          <a:prstGeom prst="downArrow">
            <a:avLst>
              <a:gd name="adj1" fmla="val 67093"/>
              <a:gd name="adj2" fmla="val 64051"/>
            </a:avLst>
          </a:prstGeom>
          <a:gradFill rotWithShape="1">
            <a:gsLst>
              <a:gs pos="0">
                <a:schemeClr val="bg2">
                  <a:gamma/>
                  <a:tint val="63529"/>
                  <a:invGamma/>
                  <a:alpha val="12000"/>
                </a:schemeClr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สี่เหลี่ยมผืนผ้า 1"/>
          <p:cNvSpPr/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สี่เหลี่ยมผืนผ้า 5"/>
          <p:cNvSpPr/>
          <p:nvPr/>
        </p:nvSpPr>
        <p:spPr bwMode="auto">
          <a:xfrm>
            <a:off x="0" y="6690541"/>
            <a:ext cx="9144000" cy="152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39" name="Group 32"/>
          <p:cNvGrpSpPr>
            <a:grpSpLocks/>
          </p:cNvGrpSpPr>
          <p:nvPr/>
        </p:nvGrpSpPr>
        <p:grpSpPr bwMode="auto">
          <a:xfrm rot="10800000">
            <a:off x="885852" y="-93238"/>
            <a:ext cx="7446962" cy="2378982"/>
            <a:chOff x="685" y="2008"/>
            <a:chExt cx="4691" cy="1928"/>
          </a:xfrm>
        </p:grpSpPr>
        <p:sp>
          <p:nvSpPr>
            <p:cNvPr id="40" name="AutoShape 3"/>
            <p:cNvSpPr>
              <a:spLocks noChangeArrowheads="1"/>
            </p:cNvSpPr>
            <p:nvPr/>
          </p:nvSpPr>
          <p:spPr bwMode="gray">
            <a:xfrm>
              <a:off x="1309" y="2008"/>
              <a:ext cx="3484" cy="1172"/>
            </a:xfrm>
            <a:prstGeom prst="upArrow">
              <a:avLst>
                <a:gd name="adj1" fmla="val 57824"/>
                <a:gd name="adj2" fmla="val 54398"/>
              </a:avLst>
            </a:prstGeom>
            <a:gradFill rotWithShape="1">
              <a:gsLst>
                <a:gs pos="0">
                  <a:srgbClr val="3E78C6"/>
                </a:gs>
                <a:gs pos="100000">
                  <a:srgbClr val="3E78C6">
                    <a:gamma/>
                    <a:tint val="0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43" name="Group 6"/>
            <p:cNvGrpSpPr>
              <a:grpSpLocks/>
            </p:cNvGrpSpPr>
            <p:nvPr/>
          </p:nvGrpSpPr>
          <p:grpSpPr bwMode="auto">
            <a:xfrm>
              <a:off x="685" y="2632"/>
              <a:ext cx="995" cy="1304"/>
              <a:chOff x="576" y="2476"/>
              <a:chExt cx="995" cy="1304"/>
            </a:xfrm>
          </p:grpSpPr>
          <p:grpSp>
            <p:nvGrpSpPr>
              <p:cNvPr id="65" name="Group 8"/>
              <p:cNvGrpSpPr>
                <a:grpSpLocks/>
              </p:cNvGrpSpPr>
              <p:nvPr/>
            </p:nvGrpSpPr>
            <p:grpSpPr bwMode="auto">
              <a:xfrm>
                <a:off x="576" y="2476"/>
                <a:ext cx="936" cy="954"/>
                <a:chOff x="2016" y="1920"/>
                <a:chExt cx="1680" cy="1680"/>
              </a:xfrm>
            </p:grpSpPr>
            <p:sp>
              <p:nvSpPr>
                <p:cNvPr id="67" name="Oval 9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84A1E8"/>
                    </a:gs>
                    <a:gs pos="100000">
                      <a:srgbClr val="84A1E8">
                        <a:gamma/>
                        <a:shade val="63529"/>
                        <a:invGamma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68" name="Freeform 10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301 w 1321"/>
                    <a:gd name="T1" fmla="*/ 401 h 712"/>
                    <a:gd name="T2" fmla="*/ 1317 w 1321"/>
                    <a:gd name="T3" fmla="*/ 442 h 712"/>
                    <a:gd name="T4" fmla="*/ 1321 w 1321"/>
                    <a:gd name="T5" fmla="*/ 481 h 712"/>
                    <a:gd name="T6" fmla="*/ 1315 w 1321"/>
                    <a:gd name="T7" fmla="*/ 516 h 712"/>
                    <a:gd name="T8" fmla="*/ 1298 w 1321"/>
                    <a:gd name="T9" fmla="*/ 550 h 712"/>
                    <a:gd name="T10" fmla="*/ 1272 w 1321"/>
                    <a:gd name="T11" fmla="*/ 579 h 712"/>
                    <a:gd name="T12" fmla="*/ 1239 w 1321"/>
                    <a:gd name="T13" fmla="*/ 604 h 712"/>
                    <a:gd name="T14" fmla="*/ 1196 w 1321"/>
                    <a:gd name="T15" fmla="*/ 628 h 712"/>
                    <a:gd name="T16" fmla="*/ 1147 w 1321"/>
                    <a:gd name="T17" fmla="*/ 649 h 712"/>
                    <a:gd name="T18" fmla="*/ 1092 w 1321"/>
                    <a:gd name="T19" fmla="*/ 667 h 712"/>
                    <a:gd name="T20" fmla="*/ 1031 w 1321"/>
                    <a:gd name="T21" fmla="*/ 683 h 712"/>
                    <a:gd name="T22" fmla="*/ 967 w 1321"/>
                    <a:gd name="T23" fmla="*/ 694 h 712"/>
                    <a:gd name="T24" fmla="*/ 896 w 1321"/>
                    <a:gd name="T25" fmla="*/ 704 h 712"/>
                    <a:gd name="T26" fmla="*/ 824 w 1321"/>
                    <a:gd name="T27" fmla="*/ 710 h 712"/>
                    <a:gd name="T28" fmla="*/ 795 w 1321"/>
                    <a:gd name="T29" fmla="*/ 712 h 712"/>
                    <a:gd name="T30" fmla="*/ 476 w 1321"/>
                    <a:gd name="T31" fmla="*/ 712 h 712"/>
                    <a:gd name="T32" fmla="*/ 472 w 1321"/>
                    <a:gd name="T33" fmla="*/ 712 h 712"/>
                    <a:gd name="T34" fmla="*/ 409 w 1321"/>
                    <a:gd name="T35" fmla="*/ 708 h 712"/>
                    <a:gd name="T36" fmla="*/ 348 w 1321"/>
                    <a:gd name="T37" fmla="*/ 704 h 712"/>
                    <a:gd name="T38" fmla="*/ 290 w 1321"/>
                    <a:gd name="T39" fmla="*/ 696 h 712"/>
                    <a:gd name="T40" fmla="*/ 235 w 1321"/>
                    <a:gd name="T41" fmla="*/ 689 h 712"/>
                    <a:gd name="T42" fmla="*/ 186 w 1321"/>
                    <a:gd name="T43" fmla="*/ 677 h 712"/>
                    <a:gd name="T44" fmla="*/ 141 w 1321"/>
                    <a:gd name="T45" fmla="*/ 663 h 712"/>
                    <a:gd name="T46" fmla="*/ 102 w 1321"/>
                    <a:gd name="T47" fmla="*/ 648 h 712"/>
                    <a:gd name="T48" fmla="*/ 67 w 1321"/>
                    <a:gd name="T49" fmla="*/ 630 h 712"/>
                    <a:gd name="T50" fmla="*/ 39 w 1321"/>
                    <a:gd name="T51" fmla="*/ 608 h 712"/>
                    <a:gd name="T52" fmla="*/ 18 w 1321"/>
                    <a:gd name="T53" fmla="*/ 583 h 712"/>
                    <a:gd name="T54" fmla="*/ 6 w 1321"/>
                    <a:gd name="T55" fmla="*/ 554 h 712"/>
                    <a:gd name="T56" fmla="*/ 0 w 1321"/>
                    <a:gd name="T57" fmla="*/ 524 h 712"/>
                    <a:gd name="T58" fmla="*/ 0 w 1321"/>
                    <a:gd name="T59" fmla="*/ 520 h 712"/>
                    <a:gd name="T60" fmla="*/ 4 w 1321"/>
                    <a:gd name="T61" fmla="*/ 487 h 712"/>
                    <a:gd name="T62" fmla="*/ 16 w 1321"/>
                    <a:gd name="T63" fmla="*/ 446 h 712"/>
                    <a:gd name="T64" fmla="*/ 51 w 1321"/>
                    <a:gd name="T65" fmla="*/ 370 h 712"/>
                    <a:gd name="T66" fmla="*/ 94 w 1321"/>
                    <a:gd name="T67" fmla="*/ 299 h 712"/>
                    <a:gd name="T68" fmla="*/ 147 w 1321"/>
                    <a:gd name="T69" fmla="*/ 235 h 712"/>
                    <a:gd name="T70" fmla="*/ 204 w 1321"/>
                    <a:gd name="T71" fmla="*/ 176 h 712"/>
                    <a:gd name="T72" fmla="*/ 270 w 1321"/>
                    <a:gd name="T73" fmla="*/ 125 h 712"/>
                    <a:gd name="T74" fmla="*/ 341 w 1321"/>
                    <a:gd name="T75" fmla="*/ 82 h 712"/>
                    <a:gd name="T76" fmla="*/ 415 w 1321"/>
                    <a:gd name="T77" fmla="*/ 47 h 712"/>
                    <a:gd name="T78" fmla="*/ 497 w 1321"/>
                    <a:gd name="T79" fmla="*/ 21 h 712"/>
                    <a:gd name="T80" fmla="*/ 581 w 1321"/>
                    <a:gd name="T81" fmla="*/ 6 h 712"/>
                    <a:gd name="T82" fmla="*/ 667 w 1321"/>
                    <a:gd name="T83" fmla="*/ 0 h 712"/>
                    <a:gd name="T84" fmla="*/ 667 w 1321"/>
                    <a:gd name="T85" fmla="*/ 0 h 712"/>
                    <a:gd name="T86" fmla="*/ 759 w 1321"/>
                    <a:gd name="T87" fmla="*/ 6 h 712"/>
                    <a:gd name="T88" fmla="*/ 847 w 1321"/>
                    <a:gd name="T89" fmla="*/ 23 h 712"/>
                    <a:gd name="T90" fmla="*/ 932 w 1321"/>
                    <a:gd name="T91" fmla="*/ 53 h 712"/>
                    <a:gd name="T92" fmla="*/ 1010 w 1321"/>
                    <a:gd name="T93" fmla="*/ 90 h 712"/>
                    <a:gd name="T94" fmla="*/ 1082 w 1321"/>
                    <a:gd name="T95" fmla="*/ 137 h 712"/>
                    <a:gd name="T96" fmla="*/ 1149 w 1321"/>
                    <a:gd name="T97" fmla="*/ 194 h 712"/>
                    <a:gd name="T98" fmla="*/ 1208 w 1321"/>
                    <a:gd name="T99" fmla="*/ 256 h 712"/>
                    <a:gd name="T100" fmla="*/ 1258 w 1321"/>
                    <a:gd name="T101" fmla="*/ 325 h 712"/>
                    <a:gd name="T102" fmla="*/ 1301 w 1321"/>
                    <a:gd name="T103" fmla="*/ 401 h 712"/>
                    <a:gd name="T104" fmla="*/ 1301 w 1321"/>
                    <a:gd name="T105" fmla="*/ 401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rgbClr val="84A1E8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BBF6EE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sp>
            <p:nvSpPr>
              <p:cNvPr id="64" name="Oval 12"/>
              <p:cNvSpPr>
                <a:spLocks noChangeArrowheads="1"/>
              </p:cNvSpPr>
              <p:nvPr/>
            </p:nvSpPr>
            <p:spPr bwMode="gray">
              <a:xfrm>
                <a:off x="576" y="3504"/>
                <a:ext cx="995" cy="276"/>
              </a:xfrm>
              <a:prstGeom prst="ellipse">
                <a:avLst/>
              </a:prstGeom>
              <a:gradFill rotWithShape="1">
                <a:gsLst>
                  <a:gs pos="0">
                    <a:srgbClr val="C0C0C0"/>
                  </a:gs>
                  <a:gs pos="100000">
                    <a:srgbClr val="FFFFFF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44" name="Group 13"/>
            <p:cNvGrpSpPr>
              <a:grpSpLocks/>
            </p:cNvGrpSpPr>
            <p:nvPr/>
          </p:nvGrpSpPr>
          <p:grpSpPr bwMode="auto">
            <a:xfrm>
              <a:off x="1885" y="2632"/>
              <a:ext cx="1019" cy="1304"/>
              <a:chOff x="1776" y="2476"/>
              <a:chExt cx="1019" cy="1304"/>
            </a:xfrm>
          </p:grpSpPr>
          <p:grpSp>
            <p:nvGrpSpPr>
              <p:cNvPr id="58" name="Group 14"/>
              <p:cNvGrpSpPr>
                <a:grpSpLocks/>
              </p:cNvGrpSpPr>
              <p:nvPr/>
            </p:nvGrpSpPr>
            <p:grpSpPr bwMode="auto">
              <a:xfrm>
                <a:off x="1776" y="2476"/>
                <a:ext cx="960" cy="958"/>
                <a:chOff x="2016" y="1920"/>
                <a:chExt cx="1680" cy="1680"/>
              </a:xfrm>
            </p:grpSpPr>
            <p:sp>
              <p:nvSpPr>
                <p:cNvPr id="61" name="Oval 15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90B54D"/>
                    </a:gs>
                    <a:gs pos="100000">
                      <a:srgbClr val="90B54D">
                        <a:gamma/>
                        <a:shade val="51373"/>
                        <a:invGamma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sy="50000" kx="-2453608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62" name="Freeform 16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301 w 1321"/>
                    <a:gd name="T1" fmla="*/ 401 h 712"/>
                    <a:gd name="T2" fmla="*/ 1317 w 1321"/>
                    <a:gd name="T3" fmla="*/ 442 h 712"/>
                    <a:gd name="T4" fmla="*/ 1321 w 1321"/>
                    <a:gd name="T5" fmla="*/ 481 h 712"/>
                    <a:gd name="T6" fmla="*/ 1315 w 1321"/>
                    <a:gd name="T7" fmla="*/ 516 h 712"/>
                    <a:gd name="T8" fmla="*/ 1298 w 1321"/>
                    <a:gd name="T9" fmla="*/ 550 h 712"/>
                    <a:gd name="T10" fmla="*/ 1272 w 1321"/>
                    <a:gd name="T11" fmla="*/ 579 h 712"/>
                    <a:gd name="T12" fmla="*/ 1239 w 1321"/>
                    <a:gd name="T13" fmla="*/ 604 h 712"/>
                    <a:gd name="T14" fmla="*/ 1196 w 1321"/>
                    <a:gd name="T15" fmla="*/ 628 h 712"/>
                    <a:gd name="T16" fmla="*/ 1147 w 1321"/>
                    <a:gd name="T17" fmla="*/ 649 h 712"/>
                    <a:gd name="T18" fmla="*/ 1092 w 1321"/>
                    <a:gd name="T19" fmla="*/ 667 h 712"/>
                    <a:gd name="T20" fmla="*/ 1031 w 1321"/>
                    <a:gd name="T21" fmla="*/ 683 h 712"/>
                    <a:gd name="T22" fmla="*/ 967 w 1321"/>
                    <a:gd name="T23" fmla="*/ 694 h 712"/>
                    <a:gd name="T24" fmla="*/ 896 w 1321"/>
                    <a:gd name="T25" fmla="*/ 704 h 712"/>
                    <a:gd name="T26" fmla="*/ 824 w 1321"/>
                    <a:gd name="T27" fmla="*/ 710 h 712"/>
                    <a:gd name="T28" fmla="*/ 795 w 1321"/>
                    <a:gd name="T29" fmla="*/ 712 h 712"/>
                    <a:gd name="T30" fmla="*/ 476 w 1321"/>
                    <a:gd name="T31" fmla="*/ 712 h 712"/>
                    <a:gd name="T32" fmla="*/ 472 w 1321"/>
                    <a:gd name="T33" fmla="*/ 712 h 712"/>
                    <a:gd name="T34" fmla="*/ 409 w 1321"/>
                    <a:gd name="T35" fmla="*/ 708 h 712"/>
                    <a:gd name="T36" fmla="*/ 348 w 1321"/>
                    <a:gd name="T37" fmla="*/ 704 h 712"/>
                    <a:gd name="T38" fmla="*/ 290 w 1321"/>
                    <a:gd name="T39" fmla="*/ 696 h 712"/>
                    <a:gd name="T40" fmla="*/ 235 w 1321"/>
                    <a:gd name="T41" fmla="*/ 689 h 712"/>
                    <a:gd name="T42" fmla="*/ 186 w 1321"/>
                    <a:gd name="T43" fmla="*/ 677 h 712"/>
                    <a:gd name="T44" fmla="*/ 141 w 1321"/>
                    <a:gd name="T45" fmla="*/ 663 h 712"/>
                    <a:gd name="T46" fmla="*/ 102 w 1321"/>
                    <a:gd name="T47" fmla="*/ 648 h 712"/>
                    <a:gd name="T48" fmla="*/ 67 w 1321"/>
                    <a:gd name="T49" fmla="*/ 630 h 712"/>
                    <a:gd name="T50" fmla="*/ 39 w 1321"/>
                    <a:gd name="T51" fmla="*/ 608 h 712"/>
                    <a:gd name="T52" fmla="*/ 18 w 1321"/>
                    <a:gd name="T53" fmla="*/ 583 h 712"/>
                    <a:gd name="T54" fmla="*/ 6 w 1321"/>
                    <a:gd name="T55" fmla="*/ 554 h 712"/>
                    <a:gd name="T56" fmla="*/ 0 w 1321"/>
                    <a:gd name="T57" fmla="*/ 524 h 712"/>
                    <a:gd name="T58" fmla="*/ 0 w 1321"/>
                    <a:gd name="T59" fmla="*/ 520 h 712"/>
                    <a:gd name="T60" fmla="*/ 4 w 1321"/>
                    <a:gd name="T61" fmla="*/ 487 h 712"/>
                    <a:gd name="T62" fmla="*/ 16 w 1321"/>
                    <a:gd name="T63" fmla="*/ 446 h 712"/>
                    <a:gd name="T64" fmla="*/ 51 w 1321"/>
                    <a:gd name="T65" fmla="*/ 370 h 712"/>
                    <a:gd name="T66" fmla="*/ 94 w 1321"/>
                    <a:gd name="T67" fmla="*/ 299 h 712"/>
                    <a:gd name="T68" fmla="*/ 147 w 1321"/>
                    <a:gd name="T69" fmla="*/ 235 h 712"/>
                    <a:gd name="T70" fmla="*/ 204 w 1321"/>
                    <a:gd name="T71" fmla="*/ 176 h 712"/>
                    <a:gd name="T72" fmla="*/ 270 w 1321"/>
                    <a:gd name="T73" fmla="*/ 125 h 712"/>
                    <a:gd name="T74" fmla="*/ 341 w 1321"/>
                    <a:gd name="T75" fmla="*/ 82 h 712"/>
                    <a:gd name="T76" fmla="*/ 415 w 1321"/>
                    <a:gd name="T77" fmla="*/ 47 h 712"/>
                    <a:gd name="T78" fmla="*/ 497 w 1321"/>
                    <a:gd name="T79" fmla="*/ 21 h 712"/>
                    <a:gd name="T80" fmla="*/ 581 w 1321"/>
                    <a:gd name="T81" fmla="*/ 6 h 712"/>
                    <a:gd name="T82" fmla="*/ 667 w 1321"/>
                    <a:gd name="T83" fmla="*/ 0 h 712"/>
                    <a:gd name="T84" fmla="*/ 667 w 1321"/>
                    <a:gd name="T85" fmla="*/ 0 h 712"/>
                    <a:gd name="T86" fmla="*/ 759 w 1321"/>
                    <a:gd name="T87" fmla="*/ 6 h 712"/>
                    <a:gd name="T88" fmla="*/ 847 w 1321"/>
                    <a:gd name="T89" fmla="*/ 23 h 712"/>
                    <a:gd name="T90" fmla="*/ 932 w 1321"/>
                    <a:gd name="T91" fmla="*/ 53 h 712"/>
                    <a:gd name="T92" fmla="*/ 1010 w 1321"/>
                    <a:gd name="T93" fmla="*/ 90 h 712"/>
                    <a:gd name="T94" fmla="*/ 1082 w 1321"/>
                    <a:gd name="T95" fmla="*/ 137 h 712"/>
                    <a:gd name="T96" fmla="*/ 1149 w 1321"/>
                    <a:gd name="T97" fmla="*/ 194 h 712"/>
                    <a:gd name="T98" fmla="*/ 1208 w 1321"/>
                    <a:gd name="T99" fmla="*/ 256 h 712"/>
                    <a:gd name="T100" fmla="*/ 1258 w 1321"/>
                    <a:gd name="T101" fmla="*/ 325 h 712"/>
                    <a:gd name="T102" fmla="*/ 1301 w 1321"/>
                    <a:gd name="T103" fmla="*/ 401 h 712"/>
                    <a:gd name="T104" fmla="*/ 1301 w 1321"/>
                    <a:gd name="T105" fmla="*/ 401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90B54D">
                        <a:gamma/>
                        <a:tint val="0"/>
                        <a:invGamma/>
                      </a:srgbClr>
                    </a:gs>
                    <a:gs pos="100000">
                      <a:srgbClr val="90B54D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sp>
            <p:nvSpPr>
              <p:cNvPr id="60" name="Oval 18"/>
              <p:cNvSpPr>
                <a:spLocks noChangeArrowheads="1"/>
              </p:cNvSpPr>
              <p:nvPr/>
            </p:nvSpPr>
            <p:spPr bwMode="gray">
              <a:xfrm>
                <a:off x="1800" y="3504"/>
                <a:ext cx="995" cy="276"/>
              </a:xfrm>
              <a:prstGeom prst="ellipse">
                <a:avLst/>
              </a:prstGeom>
              <a:gradFill rotWithShape="1">
                <a:gsLst>
                  <a:gs pos="0">
                    <a:srgbClr val="C0C0C0"/>
                  </a:gs>
                  <a:gs pos="100000">
                    <a:srgbClr val="FFFFFF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45" name="Group 19"/>
            <p:cNvGrpSpPr>
              <a:grpSpLocks/>
            </p:cNvGrpSpPr>
            <p:nvPr/>
          </p:nvGrpSpPr>
          <p:grpSpPr bwMode="auto">
            <a:xfrm>
              <a:off x="3181" y="2604"/>
              <a:ext cx="1028" cy="1332"/>
              <a:chOff x="3072" y="2448"/>
              <a:chExt cx="1028" cy="1332"/>
            </a:xfrm>
          </p:grpSpPr>
          <p:grpSp>
            <p:nvGrpSpPr>
              <p:cNvPr id="53" name="Group 20"/>
              <p:cNvGrpSpPr>
                <a:grpSpLocks/>
              </p:cNvGrpSpPr>
              <p:nvPr/>
            </p:nvGrpSpPr>
            <p:grpSpPr bwMode="auto">
              <a:xfrm>
                <a:off x="3072" y="2448"/>
                <a:ext cx="960" cy="958"/>
                <a:chOff x="2016" y="1920"/>
                <a:chExt cx="1680" cy="1680"/>
              </a:xfrm>
            </p:grpSpPr>
            <p:sp>
              <p:nvSpPr>
                <p:cNvPr id="56" name="Oval 21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3E78C6"/>
                    </a:gs>
                    <a:gs pos="100000">
                      <a:srgbClr val="3E78C6">
                        <a:gamma/>
                        <a:shade val="51373"/>
                        <a:invGamma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sy="50000" kx="-2453608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57" name="Freeform 22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301 w 1321"/>
                    <a:gd name="T1" fmla="*/ 401 h 712"/>
                    <a:gd name="T2" fmla="*/ 1317 w 1321"/>
                    <a:gd name="T3" fmla="*/ 442 h 712"/>
                    <a:gd name="T4" fmla="*/ 1321 w 1321"/>
                    <a:gd name="T5" fmla="*/ 481 h 712"/>
                    <a:gd name="T6" fmla="*/ 1315 w 1321"/>
                    <a:gd name="T7" fmla="*/ 516 h 712"/>
                    <a:gd name="T8" fmla="*/ 1298 w 1321"/>
                    <a:gd name="T9" fmla="*/ 550 h 712"/>
                    <a:gd name="T10" fmla="*/ 1272 w 1321"/>
                    <a:gd name="T11" fmla="*/ 579 h 712"/>
                    <a:gd name="T12" fmla="*/ 1239 w 1321"/>
                    <a:gd name="T13" fmla="*/ 604 h 712"/>
                    <a:gd name="T14" fmla="*/ 1196 w 1321"/>
                    <a:gd name="T15" fmla="*/ 628 h 712"/>
                    <a:gd name="T16" fmla="*/ 1147 w 1321"/>
                    <a:gd name="T17" fmla="*/ 649 h 712"/>
                    <a:gd name="T18" fmla="*/ 1092 w 1321"/>
                    <a:gd name="T19" fmla="*/ 667 h 712"/>
                    <a:gd name="T20" fmla="*/ 1031 w 1321"/>
                    <a:gd name="T21" fmla="*/ 683 h 712"/>
                    <a:gd name="T22" fmla="*/ 967 w 1321"/>
                    <a:gd name="T23" fmla="*/ 694 h 712"/>
                    <a:gd name="T24" fmla="*/ 896 w 1321"/>
                    <a:gd name="T25" fmla="*/ 704 h 712"/>
                    <a:gd name="T26" fmla="*/ 824 w 1321"/>
                    <a:gd name="T27" fmla="*/ 710 h 712"/>
                    <a:gd name="T28" fmla="*/ 795 w 1321"/>
                    <a:gd name="T29" fmla="*/ 712 h 712"/>
                    <a:gd name="T30" fmla="*/ 476 w 1321"/>
                    <a:gd name="T31" fmla="*/ 712 h 712"/>
                    <a:gd name="T32" fmla="*/ 472 w 1321"/>
                    <a:gd name="T33" fmla="*/ 712 h 712"/>
                    <a:gd name="T34" fmla="*/ 409 w 1321"/>
                    <a:gd name="T35" fmla="*/ 708 h 712"/>
                    <a:gd name="T36" fmla="*/ 348 w 1321"/>
                    <a:gd name="T37" fmla="*/ 704 h 712"/>
                    <a:gd name="T38" fmla="*/ 290 w 1321"/>
                    <a:gd name="T39" fmla="*/ 696 h 712"/>
                    <a:gd name="T40" fmla="*/ 235 w 1321"/>
                    <a:gd name="T41" fmla="*/ 689 h 712"/>
                    <a:gd name="T42" fmla="*/ 186 w 1321"/>
                    <a:gd name="T43" fmla="*/ 677 h 712"/>
                    <a:gd name="T44" fmla="*/ 141 w 1321"/>
                    <a:gd name="T45" fmla="*/ 663 h 712"/>
                    <a:gd name="T46" fmla="*/ 102 w 1321"/>
                    <a:gd name="T47" fmla="*/ 648 h 712"/>
                    <a:gd name="T48" fmla="*/ 67 w 1321"/>
                    <a:gd name="T49" fmla="*/ 630 h 712"/>
                    <a:gd name="T50" fmla="*/ 39 w 1321"/>
                    <a:gd name="T51" fmla="*/ 608 h 712"/>
                    <a:gd name="T52" fmla="*/ 18 w 1321"/>
                    <a:gd name="T53" fmla="*/ 583 h 712"/>
                    <a:gd name="T54" fmla="*/ 6 w 1321"/>
                    <a:gd name="T55" fmla="*/ 554 h 712"/>
                    <a:gd name="T56" fmla="*/ 0 w 1321"/>
                    <a:gd name="T57" fmla="*/ 524 h 712"/>
                    <a:gd name="T58" fmla="*/ 0 w 1321"/>
                    <a:gd name="T59" fmla="*/ 520 h 712"/>
                    <a:gd name="T60" fmla="*/ 4 w 1321"/>
                    <a:gd name="T61" fmla="*/ 487 h 712"/>
                    <a:gd name="T62" fmla="*/ 16 w 1321"/>
                    <a:gd name="T63" fmla="*/ 446 h 712"/>
                    <a:gd name="T64" fmla="*/ 51 w 1321"/>
                    <a:gd name="T65" fmla="*/ 370 h 712"/>
                    <a:gd name="T66" fmla="*/ 94 w 1321"/>
                    <a:gd name="T67" fmla="*/ 299 h 712"/>
                    <a:gd name="T68" fmla="*/ 147 w 1321"/>
                    <a:gd name="T69" fmla="*/ 235 h 712"/>
                    <a:gd name="T70" fmla="*/ 204 w 1321"/>
                    <a:gd name="T71" fmla="*/ 176 h 712"/>
                    <a:gd name="T72" fmla="*/ 270 w 1321"/>
                    <a:gd name="T73" fmla="*/ 125 h 712"/>
                    <a:gd name="T74" fmla="*/ 341 w 1321"/>
                    <a:gd name="T75" fmla="*/ 82 h 712"/>
                    <a:gd name="T76" fmla="*/ 415 w 1321"/>
                    <a:gd name="T77" fmla="*/ 47 h 712"/>
                    <a:gd name="T78" fmla="*/ 497 w 1321"/>
                    <a:gd name="T79" fmla="*/ 21 h 712"/>
                    <a:gd name="T80" fmla="*/ 581 w 1321"/>
                    <a:gd name="T81" fmla="*/ 6 h 712"/>
                    <a:gd name="T82" fmla="*/ 667 w 1321"/>
                    <a:gd name="T83" fmla="*/ 0 h 712"/>
                    <a:gd name="T84" fmla="*/ 667 w 1321"/>
                    <a:gd name="T85" fmla="*/ 0 h 712"/>
                    <a:gd name="T86" fmla="*/ 759 w 1321"/>
                    <a:gd name="T87" fmla="*/ 6 h 712"/>
                    <a:gd name="T88" fmla="*/ 847 w 1321"/>
                    <a:gd name="T89" fmla="*/ 23 h 712"/>
                    <a:gd name="T90" fmla="*/ 932 w 1321"/>
                    <a:gd name="T91" fmla="*/ 53 h 712"/>
                    <a:gd name="T92" fmla="*/ 1010 w 1321"/>
                    <a:gd name="T93" fmla="*/ 90 h 712"/>
                    <a:gd name="T94" fmla="*/ 1082 w 1321"/>
                    <a:gd name="T95" fmla="*/ 137 h 712"/>
                    <a:gd name="T96" fmla="*/ 1149 w 1321"/>
                    <a:gd name="T97" fmla="*/ 194 h 712"/>
                    <a:gd name="T98" fmla="*/ 1208 w 1321"/>
                    <a:gd name="T99" fmla="*/ 256 h 712"/>
                    <a:gd name="T100" fmla="*/ 1258 w 1321"/>
                    <a:gd name="T101" fmla="*/ 325 h 712"/>
                    <a:gd name="T102" fmla="*/ 1301 w 1321"/>
                    <a:gd name="T103" fmla="*/ 401 h 712"/>
                    <a:gd name="T104" fmla="*/ 1301 w 1321"/>
                    <a:gd name="T105" fmla="*/ 401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3E78C6">
                        <a:gamma/>
                        <a:tint val="0"/>
                        <a:invGamma/>
                      </a:srgbClr>
                    </a:gs>
                    <a:gs pos="100000">
                      <a:srgbClr val="3E78C6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sp>
            <p:nvSpPr>
              <p:cNvPr id="55" name="Oval 24"/>
              <p:cNvSpPr>
                <a:spLocks noChangeArrowheads="1"/>
              </p:cNvSpPr>
              <p:nvPr/>
            </p:nvSpPr>
            <p:spPr bwMode="gray">
              <a:xfrm>
                <a:off x="3105" y="3504"/>
                <a:ext cx="995" cy="276"/>
              </a:xfrm>
              <a:prstGeom prst="ellipse">
                <a:avLst/>
              </a:prstGeom>
              <a:gradFill rotWithShape="1">
                <a:gsLst>
                  <a:gs pos="0">
                    <a:srgbClr val="C0C0C0"/>
                  </a:gs>
                  <a:gs pos="100000">
                    <a:srgbClr val="FFFFFF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46" name="Group 25"/>
            <p:cNvGrpSpPr>
              <a:grpSpLocks/>
            </p:cNvGrpSpPr>
            <p:nvPr/>
          </p:nvGrpSpPr>
          <p:grpSpPr bwMode="auto">
            <a:xfrm>
              <a:off x="4381" y="2604"/>
              <a:ext cx="995" cy="1332"/>
              <a:chOff x="4272" y="2448"/>
              <a:chExt cx="995" cy="1332"/>
            </a:xfrm>
          </p:grpSpPr>
          <p:grpSp>
            <p:nvGrpSpPr>
              <p:cNvPr id="49" name="Group 27"/>
              <p:cNvGrpSpPr>
                <a:grpSpLocks/>
              </p:cNvGrpSpPr>
              <p:nvPr/>
            </p:nvGrpSpPr>
            <p:grpSpPr bwMode="auto">
              <a:xfrm>
                <a:off x="4272" y="2448"/>
                <a:ext cx="960" cy="965"/>
                <a:chOff x="2016" y="1920"/>
                <a:chExt cx="1680" cy="1680"/>
              </a:xfrm>
            </p:grpSpPr>
            <p:sp>
              <p:nvSpPr>
                <p:cNvPr id="51" name="Oval 28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3C43F"/>
                    </a:gs>
                    <a:gs pos="100000">
                      <a:srgbClr val="F3C43F">
                        <a:gamma/>
                        <a:shade val="24314"/>
                        <a:invGamma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52" name="Freeform 29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301 w 1321"/>
                    <a:gd name="T1" fmla="*/ 401 h 712"/>
                    <a:gd name="T2" fmla="*/ 1317 w 1321"/>
                    <a:gd name="T3" fmla="*/ 442 h 712"/>
                    <a:gd name="T4" fmla="*/ 1321 w 1321"/>
                    <a:gd name="T5" fmla="*/ 481 h 712"/>
                    <a:gd name="T6" fmla="*/ 1315 w 1321"/>
                    <a:gd name="T7" fmla="*/ 516 h 712"/>
                    <a:gd name="T8" fmla="*/ 1298 w 1321"/>
                    <a:gd name="T9" fmla="*/ 550 h 712"/>
                    <a:gd name="T10" fmla="*/ 1272 w 1321"/>
                    <a:gd name="T11" fmla="*/ 579 h 712"/>
                    <a:gd name="T12" fmla="*/ 1239 w 1321"/>
                    <a:gd name="T13" fmla="*/ 604 h 712"/>
                    <a:gd name="T14" fmla="*/ 1196 w 1321"/>
                    <a:gd name="T15" fmla="*/ 628 h 712"/>
                    <a:gd name="T16" fmla="*/ 1147 w 1321"/>
                    <a:gd name="T17" fmla="*/ 649 h 712"/>
                    <a:gd name="T18" fmla="*/ 1092 w 1321"/>
                    <a:gd name="T19" fmla="*/ 667 h 712"/>
                    <a:gd name="T20" fmla="*/ 1031 w 1321"/>
                    <a:gd name="T21" fmla="*/ 683 h 712"/>
                    <a:gd name="T22" fmla="*/ 967 w 1321"/>
                    <a:gd name="T23" fmla="*/ 694 h 712"/>
                    <a:gd name="T24" fmla="*/ 896 w 1321"/>
                    <a:gd name="T25" fmla="*/ 704 h 712"/>
                    <a:gd name="T26" fmla="*/ 824 w 1321"/>
                    <a:gd name="T27" fmla="*/ 710 h 712"/>
                    <a:gd name="T28" fmla="*/ 795 w 1321"/>
                    <a:gd name="T29" fmla="*/ 712 h 712"/>
                    <a:gd name="T30" fmla="*/ 476 w 1321"/>
                    <a:gd name="T31" fmla="*/ 712 h 712"/>
                    <a:gd name="T32" fmla="*/ 472 w 1321"/>
                    <a:gd name="T33" fmla="*/ 712 h 712"/>
                    <a:gd name="T34" fmla="*/ 409 w 1321"/>
                    <a:gd name="T35" fmla="*/ 708 h 712"/>
                    <a:gd name="T36" fmla="*/ 348 w 1321"/>
                    <a:gd name="T37" fmla="*/ 704 h 712"/>
                    <a:gd name="T38" fmla="*/ 290 w 1321"/>
                    <a:gd name="T39" fmla="*/ 696 h 712"/>
                    <a:gd name="T40" fmla="*/ 235 w 1321"/>
                    <a:gd name="T41" fmla="*/ 689 h 712"/>
                    <a:gd name="T42" fmla="*/ 186 w 1321"/>
                    <a:gd name="T43" fmla="*/ 677 h 712"/>
                    <a:gd name="T44" fmla="*/ 141 w 1321"/>
                    <a:gd name="T45" fmla="*/ 663 h 712"/>
                    <a:gd name="T46" fmla="*/ 102 w 1321"/>
                    <a:gd name="T47" fmla="*/ 648 h 712"/>
                    <a:gd name="T48" fmla="*/ 67 w 1321"/>
                    <a:gd name="T49" fmla="*/ 630 h 712"/>
                    <a:gd name="T50" fmla="*/ 39 w 1321"/>
                    <a:gd name="T51" fmla="*/ 608 h 712"/>
                    <a:gd name="T52" fmla="*/ 18 w 1321"/>
                    <a:gd name="T53" fmla="*/ 583 h 712"/>
                    <a:gd name="T54" fmla="*/ 6 w 1321"/>
                    <a:gd name="T55" fmla="*/ 554 h 712"/>
                    <a:gd name="T56" fmla="*/ 0 w 1321"/>
                    <a:gd name="T57" fmla="*/ 524 h 712"/>
                    <a:gd name="T58" fmla="*/ 0 w 1321"/>
                    <a:gd name="T59" fmla="*/ 520 h 712"/>
                    <a:gd name="T60" fmla="*/ 4 w 1321"/>
                    <a:gd name="T61" fmla="*/ 487 h 712"/>
                    <a:gd name="T62" fmla="*/ 16 w 1321"/>
                    <a:gd name="T63" fmla="*/ 446 h 712"/>
                    <a:gd name="T64" fmla="*/ 51 w 1321"/>
                    <a:gd name="T65" fmla="*/ 370 h 712"/>
                    <a:gd name="T66" fmla="*/ 94 w 1321"/>
                    <a:gd name="T67" fmla="*/ 299 h 712"/>
                    <a:gd name="T68" fmla="*/ 147 w 1321"/>
                    <a:gd name="T69" fmla="*/ 235 h 712"/>
                    <a:gd name="T70" fmla="*/ 204 w 1321"/>
                    <a:gd name="T71" fmla="*/ 176 h 712"/>
                    <a:gd name="T72" fmla="*/ 270 w 1321"/>
                    <a:gd name="T73" fmla="*/ 125 h 712"/>
                    <a:gd name="T74" fmla="*/ 341 w 1321"/>
                    <a:gd name="T75" fmla="*/ 82 h 712"/>
                    <a:gd name="T76" fmla="*/ 415 w 1321"/>
                    <a:gd name="T77" fmla="*/ 47 h 712"/>
                    <a:gd name="T78" fmla="*/ 497 w 1321"/>
                    <a:gd name="T79" fmla="*/ 21 h 712"/>
                    <a:gd name="T80" fmla="*/ 581 w 1321"/>
                    <a:gd name="T81" fmla="*/ 6 h 712"/>
                    <a:gd name="T82" fmla="*/ 667 w 1321"/>
                    <a:gd name="T83" fmla="*/ 0 h 712"/>
                    <a:gd name="T84" fmla="*/ 667 w 1321"/>
                    <a:gd name="T85" fmla="*/ 0 h 712"/>
                    <a:gd name="T86" fmla="*/ 759 w 1321"/>
                    <a:gd name="T87" fmla="*/ 6 h 712"/>
                    <a:gd name="T88" fmla="*/ 847 w 1321"/>
                    <a:gd name="T89" fmla="*/ 23 h 712"/>
                    <a:gd name="T90" fmla="*/ 932 w 1321"/>
                    <a:gd name="T91" fmla="*/ 53 h 712"/>
                    <a:gd name="T92" fmla="*/ 1010 w 1321"/>
                    <a:gd name="T93" fmla="*/ 90 h 712"/>
                    <a:gd name="T94" fmla="*/ 1082 w 1321"/>
                    <a:gd name="T95" fmla="*/ 137 h 712"/>
                    <a:gd name="T96" fmla="*/ 1149 w 1321"/>
                    <a:gd name="T97" fmla="*/ 194 h 712"/>
                    <a:gd name="T98" fmla="*/ 1208 w 1321"/>
                    <a:gd name="T99" fmla="*/ 256 h 712"/>
                    <a:gd name="T100" fmla="*/ 1258 w 1321"/>
                    <a:gd name="T101" fmla="*/ 325 h 712"/>
                    <a:gd name="T102" fmla="*/ 1301 w 1321"/>
                    <a:gd name="T103" fmla="*/ 401 h 712"/>
                    <a:gd name="T104" fmla="*/ 1301 w 1321"/>
                    <a:gd name="T105" fmla="*/ 401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rgbClr val="F3C43F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BBF6EE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sp>
            <p:nvSpPr>
              <p:cNvPr id="48" name="Oval 31"/>
              <p:cNvSpPr>
                <a:spLocks noChangeArrowheads="1"/>
              </p:cNvSpPr>
              <p:nvPr/>
            </p:nvSpPr>
            <p:spPr bwMode="gray">
              <a:xfrm>
                <a:off x="4272" y="3504"/>
                <a:ext cx="995" cy="276"/>
              </a:xfrm>
              <a:prstGeom prst="ellipse">
                <a:avLst/>
              </a:prstGeom>
              <a:gradFill rotWithShape="1">
                <a:gsLst>
                  <a:gs pos="0">
                    <a:srgbClr val="C0C0C0"/>
                  </a:gs>
                  <a:gs pos="100000">
                    <a:srgbClr val="FFFFFF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</p:grpSp>
      <p:sp>
        <p:nvSpPr>
          <p:cNvPr id="7" name="TextBox 6"/>
          <p:cNvSpPr txBox="1"/>
          <p:nvPr/>
        </p:nvSpPr>
        <p:spPr>
          <a:xfrm>
            <a:off x="1822744" y="6407891"/>
            <a:ext cx="5193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7030A0"/>
                </a:solidFill>
                <a:latin typeface="TH NiramitIT๙" pitchFamily="2" charset="-34"/>
                <a:cs typeface="TH NiramitIT๙" pitchFamily="2" charset="-34"/>
              </a:rPr>
              <a:t>แผนผังการจัดการเรื่องร้องเรียนร้องทุกข์ของศูนย์ดำรงธรรมจังหวัดน่าน</a:t>
            </a:r>
            <a:endParaRPr lang="en-US" b="1" dirty="0">
              <a:solidFill>
                <a:srgbClr val="7030A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06891" y="685800"/>
            <a:ext cx="1349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TH NiramitIT๙" pitchFamily="2" charset="-34"/>
                <a:cs typeface="TH NiramitIT๙" pitchFamily="2" charset="-34"/>
              </a:rPr>
              <a:t>1.</a:t>
            </a:r>
            <a:r>
              <a:rPr lang="th-TH" b="1" dirty="0" smtClean="0">
                <a:solidFill>
                  <a:srgbClr val="7030A0"/>
                </a:solidFill>
                <a:latin typeface="TH NiramitIT๙" pitchFamily="2" charset="-34"/>
                <a:cs typeface="TH NiramitIT๙" pitchFamily="2" charset="-34"/>
              </a:rPr>
              <a:t>ร้องเรียนด้วยตนเอง</a:t>
            </a:r>
            <a:endParaRPr lang="en-US" b="1" dirty="0">
              <a:solidFill>
                <a:srgbClr val="7030A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231722" y="497624"/>
            <a:ext cx="14299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FFFF00"/>
                </a:solidFill>
                <a:latin typeface="TH NiramitIT๙" pitchFamily="2" charset="-34"/>
                <a:cs typeface="TH NiramitIT๙" pitchFamily="2" charset="-34"/>
              </a:rPr>
              <a:t>2. ร้องเรียนทางโทรศัพท์  </a:t>
            </a:r>
          </a:p>
          <a:p>
            <a:r>
              <a:rPr lang="th-TH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054-716467</a:t>
            </a:r>
            <a:endParaRPr lang="en-US" b="1" dirty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195120" y="601573"/>
            <a:ext cx="13776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rgbClr val="FFFF00"/>
                </a:solidFill>
                <a:latin typeface="TH NiramitIT๙" pitchFamily="2" charset="-34"/>
                <a:cs typeface="TH NiramitIT๙" pitchFamily="2" charset="-34"/>
              </a:rPr>
              <a:t>๓</a:t>
            </a:r>
            <a:r>
              <a:rPr lang="th-TH" b="1" dirty="0" smtClean="0">
                <a:solidFill>
                  <a:srgbClr val="FFFF00"/>
                </a:solidFill>
                <a:latin typeface="TH NiramitIT๙" pitchFamily="2" charset="-34"/>
                <a:cs typeface="TH NiramitIT๙" pitchFamily="2" charset="-34"/>
              </a:rPr>
              <a:t>. ร้องเรียนทางจดหมาย</a:t>
            </a:r>
            <a:endParaRPr lang="en-US" b="1" dirty="0">
              <a:solidFill>
                <a:srgbClr val="FFFF0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7192364" y="526328"/>
            <a:ext cx="13776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FFFF00"/>
                </a:solidFill>
                <a:latin typeface="TH NiramitIT๙" pitchFamily="2" charset="-34"/>
                <a:cs typeface="TH NiramitIT๙" pitchFamily="2" charset="-34"/>
              </a:rPr>
              <a:t>4. ร้องเรียนทาง </a:t>
            </a:r>
            <a:r>
              <a:rPr lang="en-US" b="1" dirty="0" smtClean="0">
                <a:solidFill>
                  <a:srgbClr val="FFFF00"/>
                </a:solidFill>
                <a:latin typeface="TH NiramitIT๙" pitchFamily="2" charset="-34"/>
                <a:cs typeface="TH NiramitIT๙" pitchFamily="2" charset="-34"/>
              </a:rPr>
              <a:t>FACEBOOK :</a:t>
            </a:r>
            <a:r>
              <a:rPr lang="en-US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 </a:t>
            </a:r>
            <a:r>
              <a:rPr lang="th-TH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ศูนย์ดำรงธรรมจังหวัดน่าน</a:t>
            </a:r>
            <a:endParaRPr lang="en-US" b="1" dirty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pic>
        <p:nvPicPr>
          <p:cNvPr id="74" name="รูปภาพ 73">
            <a:extLst>
              <a:ext uri="{FF2B5EF4-FFF2-40B4-BE49-F238E27FC236}">
                <a16:creationId xmlns="" xmlns:a16="http://schemas.microsoft.com/office/drawing/2014/main" id="{D86D1BCB-6A1F-4A01-9B4B-020760C9E9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638" y="106855"/>
            <a:ext cx="309034" cy="463550"/>
          </a:xfrm>
          <a:prstGeom prst="rect">
            <a:avLst/>
          </a:prstGeom>
        </p:spPr>
      </p:pic>
      <p:pic>
        <p:nvPicPr>
          <p:cNvPr id="70" name="รูปภาพ 6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749" y="-98677"/>
            <a:ext cx="864741" cy="864741"/>
          </a:xfrm>
          <a:prstGeom prst="rect">
            <a:avLst/>
          </a:prstGeom>
        </p:spPr>
      </p:pic>
      <p:pic>
        <p:nvPicPr>
          <p:cNvPr id="69" name="รูปภาพ 6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3908" y="-66489"/>
            <a:ext cx="627624" cy="627624"/>
          </a:xfrm>
          <a:prstGeom prst="rect">
            <a:avLst/>
          </a:prstGeom>
        </p:spPr>
      </p:pic>
      <p:pic>
        <p:nvPicPr>
          <p:cNvPr id="75" name="รูปภาพ 7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-22578"/>
            <a:ext cx="624151" cy="624151"/>
          </a:xfrm>
          <a:prstGeom prst="rect">
            <a:avLst/>
          </a:prstGeom>
        </p:spPr>
      </p:pic>
      <p:sp>
        <p:nvSpPr>
          <p:cNvPr id="127" name="AutoShape 5"/>
          <p:cNvSpPr>
            <a:spLocks noChangeArrowheads="1"/>
          </p:cNvSpPr>
          <p:nvPr/>
        </p:nvSpPr>
        <p:spPr bwMode="blackWhite">
          <a:xfrm>
            <a:off x="3022148" y="1726657"/>
            <a:ext cx="3200400" cy="9906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rgbClr val="699D5F"/>
              </a:gs>
              <a:gs pos="100000">
                <a:srgbClr val="699D5F">
                  <a:gamma/>
                  <a:tint val="69804"/>
                  <a:invGamma/>
                </a:srgbClr>
              </a:gs>
            </a:gsLst>
            <a:lin ang="5400000" scaled="1"/>
          </a:gradFill>
          <a:ln w="2540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th-TH" b="1" dirty="0" err="1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ศดธ.นน</a:t>
            </a:r>
            <a:r>
              <a:rPr lang="th-TH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.นำเข้าระบบ/วิเคราะห์เรื่อง/</a:t>
            </a:r>
          </a:p>
          <a:p>
            <a:pPr algn="ctr" eaLnBrk="0" hangingPunct="0"/>
            <a:r>
              <a:rPr lang="th-TH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รายงานผู้บังคับบัญชาทราบชั้นต้น</a:t>
            </a:r>
            <a:endParaRPr lang="en-US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890059" y="1740531"/>
            <a:ext cx="1401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ชั้นด่วนมาก</a:t>
            </a:r>
            <a:endParaRPr lang="en-US" b="1" dirty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7270037" y="1682793"/>
            <a:ext cx="1401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ชั้นปกติ</a:t>
            </a:r>
            <a:endParaRPr lang="en-US" b="1" dirty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134" name="Freeform 6"/>
          <p:cNvSpPr>
            <a:spLocks/>
          </p:cNvSpPr>
          <p:nvPr/>
        </p:nvSpPr>
        <p:spPr bwMode="gray">
          <a:xfrm>
            <a:off x="2479134" y="1769177"/>
            <a:ext cx="555172" cy="818079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31765"/>
                  <a:invGamma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A06C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77" name="รูปภาพ 7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73146"/>
            <a:ext cx="1526402" cy="2209800"/>
          </a:xfrm>
          <a:prstGeom prst="rect">
            <a:avLst/>
          </a:prstGeom>
        </p:spPr>
      </p:pic>
      <p:sp>
        <p:nvSpPr>
          <p:cNvPr id="137" name="TextBox 136"/>
          <p:cNvSpPr txBox="1"/>
          <p:nvPr/>
        </p:nvSpPr>
        <p:spPr>
          <a:xfrm>
            <a:off x="73404" y="3886199"/>
            <a:ext cx="14011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ประสานส่วนราชการโดยตรง</a:t>
            </a:r>
            <a:endParaRPr lang="en-US" b="1" dirty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34816" name="สี่เหลี่ยมผืนผ้ามุมมน 34815"/>
          <p:cNvSpPr/>
          <p:nvPr/>
        </p:nvSpPr>
        <p:spPr bwMode="auto">
          <a:xfrm>
            <a:off x="0" y="1682793"/>
            <a:ext cx="2465414" cy="5175207"/>
          </a:xfrm>
          <a:prstGeom prst="roundRect">
            <a:avLst/>
          </a:prstGeom>
          <a:noFill/>
          <a:ln>
            <a:prstDash val="sysDot"/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34541" y="6056245"/>
            <a:ext cx="22567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จัดชุดปฏิบัติการเคลื่อนที่เร็วลงพื้นที่ตรวจสอบ</a:t>
            </a:r>
            <a:endParaRPr lang="en-US" b="1" dirty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pic>
        <p:nvPicPr>
          <p:cNvPr id="34817" name="รูปภาพ 348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34824"/>
            <a:ext cx="2132499" cy="1598653"/>
          </a:xfrm>
          <a:prstGeom prst="rect">
            <a:avLst/>
          </a:prstGeom>
        </p:spPr>
      </p:pic>
      <p:sp>
        <p:nvSpPr>
          <p:cNvPr id="142" name="Freeform 8"/>
          <p:cNvSpPr>
            <a:spLocks/>
          </p:cNvSpPr>
          <p:nvPr/>
        </p:nvSpPr>
        <p:spPr bwMode="gray">
          <a:xfrm rot="17679919" flipH="1">
            <a:off x="2708114" y="2667438"/>
            <a:ext cx="702639" cy="829747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1765"/>
                  <a:invGamma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A06C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TextBox 142"/>
          <p:cNvSpPr txBox="1"/>
          <p:nvPr/>
        </p:nvSpPr>
        <p:spPr>
          <a:xfrm rot="19539494">
            <a:off x="2468684" y="2950290"/>
            <a:ext cx="1401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7030A0"/>
                </a:solidFill>
                <a:latin typeface="TH NiramitIT๙" pitchFamily="2" charset="-34"/>
                <a:cs typeface="TH NiramitIT๙" pitchFamily="2" charset="-34"/>
              </a:rPr>
              <a:t>ยุติเรื่อง</a:t>
            </a:r>
            <a:endParaRPr lang="en-US" b="1" dirty="0">
              <a:solidFill>
                <a:srgbClr val="7030A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144" name="AutoShape 16"/>
          <p:cNvSpPr>
            <a:spLocks noChangeArrowheads="1"/>
          </p:cNvSpPr>
          <p:nvPr/>
        </p:nvSpPr>
        <p:spPr bwMode="auto">
          <a:xfrm rot="16200000">
            <a:off x="2771301" y="3608959"/>
            <a:ext cx="576263" cy="719137"/>
          </a:xfrm>
          <a:prstGeom prst="downArrow">
            <a:avLst>
              <a:gd name="adj1" fmla="val 30028"/>
              <a:gd name="adj2" fmla="val 72438"/>
            </a:avLst>
          </a:prstGeom>
          <a:gradFill rotWithShape="1">
            <a:gsLst>
              <a:gs pos="0">
                <a:schemeClr val="hlink">
                  <a:gamma/>
                  <a:tint val="72941"/>
                  <a:invGamma/>
                  <a:alpha val="39999"/>
                </a:schemeClr>
              </a:gs>
              <a:gs pos="100000">
                <a:schemeClr val="hlink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6" name="TextBox 145"/>
          <p:cNvSpPr txBox="1"/>
          <p:nvPr/>
        </p:nvSpPr>
        <p:spPr>
          <a:xfrm>
            <a:off x="2358841" y="3825368"/>
            <a:ext cx="1401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ไม่ยุติเรื่อง</a:t>
            </a:r>
            <a:endParaRPr lang="en-US" b="1" dirty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148" name="AutoShape 19"/>
          <p:cNvSpPr>
            <a:spLocks noChangeArrowheads="1"/>
          </p:cNvSpPr>
          <p:nvPr/>
        </p:nvSpPr>
        <p:spPr bwMode="gray">
          <a:xfrm>
            <a:off x="3539135" y="3744634"/>
            <a:ext cx="2816087" cy="579064"/>
          </a:xfrm>
          <a:prstGeom prst="can">
            <a:avLst>
              <a:gd name="adj" fmla="val 32032"/>
            </a:avLst>
          </a:prstGeom>
          <a:gradFill rotWithShape="1">
            <a:gsLst>
              <a:gs pos="0">
                <a:srgbClr val="90B54D">
                  <a:gamma/>
                  <a:shade val="46275"/>
                  <a:invGamma/>
                </a:srgbClr>
              </a:gs>
              <a:gs pos="50000">
                <a:srgbClr val="90B54D"/>
              </a:gs>
              <a:gs pos="100000">
                <a:srgbClr val="90B54D">
                  <a:gamma/>
                  <a:shade val="46275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H SarabunIT๙" pitchFamily="34" charset="-34"/>
                <a:cs typeface="TH SarabunIT๙" pitchFamily="34" charset="-34"/>
              </a:rPr>
              <a:t>แจ้งส่วนราชการ/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H SarabunIT๙" pitchFamily="34" charset="-34"/>
                <a:cs typeface="TH SarabunIT๙" pitchFamily="34" charset="-34"/>
              </a:rPr>
              <a:t>หน่วยงานพิจารณาดำเนินการแก้ไขปัญหา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49" name="AutoShape 16"/>
          <p:cNvSpPr>
            <a:spLocks noChangeArrowheads="1"/>
          </p:cNvSpPr>
          <p:nvPr/>
        </p:nvSpPr>
        <p:spPr bwMode="auto">
          <a:xfrm rot="10800000">
            <a:off x="4522020" y="2818477"/>
            <a:ext cx="576263" cy="719137"/>
          </a:xfrm>
          <a:prstGeom prst="downArrow">
            <a:avLst>
              <a:gd name="adj1" fmla="val 30028"/>
              <a:gd name="adj2" fmla="val 72438"/>
            </a:avLst>
          </a:prstGeom>
          <a:gradFill rotWithShape="1">
            <a:gsLst>
              <a:gs pos="0">
                <a:schemeClr val="hlink">
                  <a:gamma/>
                  <a:tint val="72941"/>
                  <a:invGamma/>
                  <a:alpha val="39999"/>
                </a:schemeClr>
              </a:gs>
              <a:gs pos="100000">
                <a:schemeClr val="hlink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" name="TextBox 149"/>
          <p:cNvSpPr txBox="1"/>
          <p:nvPr/>
        </p:nvSpPr>
        <p:spPr>
          <a:xfrm rot="16200000">
            <a:off x="3707267" y="2948336"/>
            <a:ext cx="22142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รายงานผล</a:t>
            </a:r>
          </a:p>
          <a:p>
            <a:pPr algn="ctr"/>
            <a:r>
              <a:rPr lang="th-TH" sz="1600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ภายใน 30 วัน</a:t>
            </a:r>
            <a:endParaRPr lang="en-US" sz="1600" b="1" dirty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151" name="สี่เหลี่ยมผืนผ้ามุมมน 150"/>
          <p:cNvSpPr/>
          <p:nvPr/>
        </p:nvSpPr>
        <p:spPr bwMode="auto">
          <a:xfrm>
            <a:off x="6571240" y="1682793"/>
            <a:ext cx="2465414" cy="2849737"/>
          </a:xfrm>
          <a:prstGeom prst="roundRect">
            <a:avLst/>
          </a:prstGeom>
          <a:noFill/>
          <a:ln>
            <a:prstDash val="sysDot"/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34822" name="รูปภาพ 3482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5514" y="1937616"/>
            <a:ext cx="822434" cy="1304592"/>
          </a:xfrm>
          <a:prstGeom prst="rect">
            <a:avLst/>
          </a:prstGeom>
        </p:spPr>
      </p:pic>
      <p:pic>
        <p:nvPicPr>
          <p:cNvPr id="34823" name="รูปภาพ 3482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8003" y="2935462"/>
            <a:ext cx="923944" cy="1489794"/>
          </a:xfrm>
          <a:prstGeom prst="rect">
            <a:avLst/>
          </a:prstGeom>
        </p:spPr>
      </p:pic>
      <p:sp>
        <p:nvSpPr>
          <p:cNvPr id="156" name="TextBox 155"/>
          <p:cNvSpPr txBox="1"/>
          <p:nvPr/>
        </p:nvSpPr>
        <p:spPr>
          <a:xfrm>
            <a:off x="6882386" y="3978532"/>
            <a:ext cx="2468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แจ้งผู้ร้องทราบในชั้นต้น</a:t>
            </a:r>
            <a:endParaRPr lang="en-US" b="1" dirty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157" name="AutoShape 16"/>
          <p:cNvSpPr>
            <a:spLocks noChangeArrowheads="1"/>
          </p:cNvSpPr>
          <p:nvPr/>
        </p:nvSpPr>
        <p:spPr bwMode="auto">
          <a:xfrm rot="8400240">
            <a:off x="5801697" y="2688342"/>
            <a:ext cx="576263" cy="719137"/>
          </a:xfrm>
          <a:prstGeom prst="downArrow">
            <a:avLst>
              <a:gd name="adj1" fmla="val 30028"/>
              <a:gd name="adj2" fmla="val 72438"/>
            </a:avLst>
          </a:prstGeom>
          <a:gradFill rotWithShape="1">
            <a:gsLst>
              <a:gs pos="0">
                <a:schemeClr val="hlink">
                  <a:gamma/>
                  <a:tint val="72941"/>
                  <a:invGamma/>
                  <a:alpha val="39999"/>
                </a:schemeClr>
              </a:gs>
              <a:gs pos="100000">
                <a:schemeClr val="hlink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" name="TextBox 157"/>
          <p:cNvSpPr txBox="1"/>
          <p:nvPr/>
        </p:nvSpPr>
        <p:spPr>
          <a:xfrm>
            <a:off x="6610041" y="2712979"/>
            <a:ext cx="2468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แจ้งส่วนราชการตรวจสอบข้อเท็จจริง</a:t>
            </a:r>
            <a:endParaRPr lang="en-US" b="1" dirty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159" name="Freeform 8"/>
          <p:cNvSpPr>
            <a:spLocks/>
          </p:cNvSpPr>
          <p:nvPr/>
        </p:nvSpPr>
        <p:spPr bwMode="gray">
          <a:xfrm flipH="1">
            <a:off x="6110268" y="2253534"/>
            <a:ext cx="487405" cy="449531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1765"/>
                  <a:invGamma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A06C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TextBox 159"/>
          <p:cNvSpPr txBox="1"/>
          <p:nvPr/>
        </p:nvSpPr>
        <p:spPr>
          <a:xfrm rot="2431349">
            <a:off x="5529253" y="3211245"/>
            <a:ext cx="1401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7030A0"/>
                </a:solidFill>
                <a:latin typeface="TH NiramitIT๙" pitchFamily="2" charset="-34"/>
                <a:cs typeface="TH NiramitIT๙" pitchFamily="2" charset="-34"/>
              </a:rPr>
              <a:t>ยุติเรื่อง</a:t>
            </a:r>
            <a:endParaRPr lang="en-US" b="1" dirty="0">
              <a:solidFill>
                <a:srgbClr val="7030A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161" name="AutoShape 16"/>
          <p:cNvSpPr>
            <a:spLocks noChangeArrowheads="1"/>
          </p:cNvSpPr>
          <p:nvPr/>
        </p:nvSpPr>
        <p:spPr bwMode="auto">
          <a:xfrm rot="18608008">
            <a:off x="5517559" y="4423391"/>
            <a:ext cx="576263" cy="719137"/>
          </a:xfrm>
          <a:prstGeom prst="downArrow">
            <a:avLst>
              <a:gd name="adj1" fmla="val 30028"/>
              <a:gd name="adj2" fmla="val 72438"/>
            </a:avLst>
          </a:prstGeom>
          <a:gradFill rotWithShape="1">
            <a:gsLst>
              <a:gs pos="0">
                <a:schemeClr val="hlink">
                  <a:gamma/>
                  <a:tint val="72941"/>
                  <a:invGamma/>
                  <a:alpha val="39999"/>
                </a:schemeClr>
              </a:gs>
              <a:gs pos="100000">
                <a:schemeClr val="hlink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" name="TextBox 161"/>
          <p:cNvSpPr txBox="1"/>
          <p:nvPr/>
        </p:nvSpPr>
        <p:spPr>
          <a:xfrm rot="2614440">
            <a:off x="4965222" y="4673792"/>
            <a:ext cx="1401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ไม่ยุติเรื่อง</a:t>
            </a:r>
            <a:endParaRPr lang="en-US" b="1" dirty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7432475" y="4772585"/>
            <a:ext cx="1401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ไม่ยุติเรื่อง</a:t>
            </a:r>
            <a:endParaRPr lang="en-US" b="1" dirty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34825" name="สี่เหลี่ยมผืนผ้ามุมมน 34824"/>
          <p:cNvSpPr/>
          <p:nvPr/>
        </p:nvSpPr>
        <p:spPr bwMode="auto">
          <a:xfrm>
            <a:off x="5637987" y="5170398"/>
            <a:ext cx="3509466" cy="1237493"/>
          </a:xfrm>
          <a:prstGeom prst="roundRect">
            <a:avLst/>
          </a:prstGeom>
          <a:noFill/>
          <a:ln w="9525" cap="flat" cmpd="sng" algn="ctr">
            <a:solidFill>
              <a:srgbClr val="7030A0"/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827" name="สี่เหลี่ยมผืนผ้า 34826"/>
          <p:cNvSpPr/>
          <p:nvPr/>
        </p:nvSpPr>
        <p:spPr>
          <a:xfrm>
            <a:off x="6671848" y="5272574"/>
            <a:ext cx="255217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th-TH" sz="1600" b="1" dirty="0">
                <a:solidFill>
                  <a:srgbClr val="0070C0"/>
                </a:solidFill>
                <a:latin typeface="TH SarabunIT๙" pitchFamily="34" charset="-34"/>
                <a:cs typeface="TH SarabunIT๙" pitchFamily="34" charset="-34"/>
              </a:rPr>
              <a:t>นำเข้าสู่การพิจารณาของคลินิกดำรง</a:t>
            </a:r>
            <a:r>
              <a:rPr lang="th-TH" sz="1600" b="1" dirty="0" smtClean="0">
                <a:solidFill>
                  <a:srgbClr val="0070C0"/>
                </a:solidFill>
                <a:latin typeface="TH SarabunIT๙" pitchFamily="34" charset="-34"/>
                <a:cs typeface="TH SarabunIT๙" pitchFamily="34" charset="-34"/>
              </a:rPr>
              <a:t>ธรรม (เป็นการบูร</a:t>
            </a:r>
            <a:r>
              <a:rPr lang="th-TH" sz="1600" b="1" dirty="0" err="1" smtClean="0">
                <a:solidFill>
                  <a:srgbClr val="0070C0"/>
                </a:solidFill>
                <a:latin typeface="TH SarabunIT๙" pitchFamily="34" charset="-34"/>
                <a:cs typeface="TH SarabunIT๙" pitchFamily="34" charset="-34"/>
              </a:rPr>
              <a:t>ณา</a:t>
            </a:r>
            <a:r>
              <a:rPr lang="th-TH" sz="1600" b="1" dirty="0" smtClean="0">
                <a:solidFill>
                  <a:srgbClr val="0070C0"/>
                </a:solidFill>
                <a:latin typeface="TH SarabunIT๙" pitchFamily="34" charset="-34"/>
                <a:cs typeface="TH SarabunIT๙" pitchFamily="34" charset="-34"/>
              </a:rPr>
              <a:t>การส่วนราชการทุกส่วนในพื้นที่จังหวัดน่าน/อำเภอทุกอำเภอ/ผู้นำหมู่บ้าน) เพื่อช่วยแก้ไขปัญหาให้ได้ข้อยุติ</a:t>
            </a:r>
            <a:endParaRPr lang="en-US" sz="1600" b="1" dirty="0">
              <a:solidFill>
                <a:srgbClr val="0070C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9062" y="5014657"/>
            <a:ext cx="7562167" cy="1523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1" name="AutoShape 10"/>
          <p:cNvSpPr>
            <a:spLocks noChangeArrowheads="1"/>
          </p:cNvSpPr>
          <p:nvPr/>
        </p:nvSpPr>
        <p:spPr bwMode="gray">
          <a:xfrm>
            <a:off x="4071619" y="4643686"/>
            <a:ext cx="492815" cy="1954342"/>
          </a:xfrm>
          <a:prstGeom prst="leftArrow">
            <a:avLst>
              <a:gd name="adj1" fmla="val 65583"/>
              <a:gd name="adj2" fmla="val 65181"/>
            </a:avLst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shade val="46275"/>
                  <a:invGamma/>
                  <a:alpha val="12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2" name="TextBox 171"/>
          <p:cNvSpPr txBox="1"/>
          <p:nvPr/>
        </p:nvSpPr>
        <p:spPr>
          <a:xfrm>
            <a:off x="3793936" y="5444636"/>
            <a:ext cx="1401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00B050"/>
                </a:solidFill>
                <a:latin typeface="TH NiramitIT๙" pitchFamily="2" charset="-34"/>
                <a:cs typeface="TH NiramitIT๙" pitchFamily="2" charset="-34"/>
              </a:rPr>
              <a:t>ยุติเรื่อง</a:t>
            </a:r>
            <a:endParaRPr lang="en-US" b="1" dirty="0">
              <a:solidFill>
                <a:srgbClr val="00B05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pic>
        <p:nvPicPr>
          <p:cNvPr id="34828" name="รูปภาพ 3482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3126" y="5066968"/>
            <a:ext cx="1077191" cy="1077191"/>
          </a:xfrm>
          <a:prstGeom prst="rect">
            <a:avLst/>
          </a:prstGeom>
        </p:spPr>
      </p:pic>
      <p:sp>
        <p:nvSpPr>
          <p:cNvPr id="174" name="TextBox 173"/>
          <p:cNvSpPr txBox="1"/>
          <p:nvPr/>
        </p:nvSpPr>
        <p:spPr>
          <a:xfrm>
            <a:off x="2644247" y="4673792"/>
            <a:ext cx="1401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chemeClr val="accent6">
                    <a:lumMod val="50000"/>
                  </a:schemeClr>
                </a:solidFill>
                <a:latin typeface="TH NiramitIT๙" pitchFamily="2" charset="-34"/>
                <a:cs typeface="TH NiramitIT๙" pitchFamily="2" charset="-34"/>
              </a:rPr>
              <a:t>ผู้ร้องพึงพอใจ</a:t>
            </a:r>
            <a:endParaRPr lang="en-US" b="1" dirty="0">
              <a:solidFill>
                <a:schemeClr val="accent6">
                  <a:lumMod val="50000"/>
                </a:schemeClr>
              </a:solidFill>
              <a:latin typeface="TH NiramitIT๙" pitchFamily="2" charset="-34"/>
              <a:cs typeface="TH NiramitIT๙" pitchFamily="2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ight_presentation">
  <a:themeElements>
    <a:clrScheme name="light_presentation 2">
      <a:dk1>
        <a:srgbClr val="000000"/>
      </a:dk1>
      <a:lt1>
        <a:srgbClr val="FFFFFF"/>
      </a:lt1>
      <a:dk2>
        <a:srgbClr val="003366"/>
      </a:dk2>
      <a:lt2>
        <a:srgbClr val="003399"/>
      </a:lt2>
      <a:accent1>
        <a:srgbClr val="33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DB8E2"/>
      </a:accent5>
      <a:accent6>
        <a:srgbClr val="2D8AE7"/>
      </a:accent6>
      <a:hlink>
        <a:srgbClr val="FF9999"/>
      </a:hlink>
      <a:folHlink>
        <a:srgbClr val="D2B6CE"/>
      </a:folHlink>
    </a:clrScheme>
    <a:fontScheme name="light_presentation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ight_presentation 1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ht_presentation 2">
        <a:dk1>
          <a:srgbClr val="000000"/>
        </a:dk1>
        <a:lt1>
          <a:srgbClr val="FFFFFF"/>
        </a:lt1>
        <a:dk2>
          <a:srgbClr val="003366"/>
        </a:dk2>
        <a:lt2>
          <a:srgbClr val="003399"/>
        </a:lt2>
        <a:accent1>
          <a:srgbClr val="33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DB8E2"/>
        </a:accent5>
        <a:accent6>
          <a:srgbClr val="2D8AE7"/>
        </a:accent6>
        <a:hlink>
          <a:srgbClr val="FF9999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light_presentation</Template>
  <TotalTime>393</TotalTime>
  <Words>147</Words>
  <Application>Microsoft Office PowerPoint</Application>
  <PresentationFormat>นำเสนอทางหน้าจอ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light_presentation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nan-3</dc:creator>
  <cp:lastModifiedBy>nan-3</cp:lastModifiedBy>
  <cp:revision>39</cp:revision>
  <dcterms:created xsi:type="dcterms:W3CDTF">2018-03-22T07:20:56Z</dcterms:created>
  <dcterms:modified xsi:type="dcterms:W3CDTF">2018-03-30T06:45:18Z</dcterms:modified>
</cp:coreProperties>
</file>